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E738CB5-57F9-40F7-BDF1-10688822CBE2}" type="datetimeFigureOut">
              <a:rPr lang="en-US" smtClean="0"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5F0052A-8851-45B7-90A4-DA571A04945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543800" cy="2152650"/>
          </a:xfrm>
        </p:spPr>
        <p:txBody>
          <a:bodyPr/>
          <a:lstStyle/>
          <a:p>
            <a:r>
              <a:rPr lang="en-US" dirty="0" smtClean="0"/>
              <a:t>Muscles of the Posterior and Anterior Trunk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3276599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Neck, Back, Shoulders, Chest and Abdomen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09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0" t="268" r="22627" b="5217"/>
          <a:stretch/>
        </p:blipFill>
        <p:spPr>
          <a:xfrm>
            <a:off x="304800" y="304800"/>
            <a:ext cx="4568335" cy="5329518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962400" y="457200"/>
            <a:ext cx="12954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228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en-US" u="sng" dirty="0" smtClean="0"/>
              <a:t>External Obliques: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pull chest downward, flex and rotate the trunk, and compresses the abdomen</a:t>
            </a:r>
          </a:p>
          <a:p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457200"/>
            <a:ext cx="38862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0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1" t="268" r="22627" b="5217"/>
          <a:stretch/>
        </p:blipFill>
        <p:spPr>
          <a:xfrm>
            <a:off x="389965" y="304800"/>
            <a:ext cx="4483170" cy="5329518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962400" y="457200"/>
            <a:ext cx="12954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228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en-US" u="sng" dirty="0" smtClean="0"/>
              <a:t>External Obliques: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pull chest downward, flex and rotate the trunk, and compresses the abdomen</a:t>
            </a:r>
          </a:p>
          <a:p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457200"/>
            <a:ext cx="38862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314700" y="2438400"/>
            <a:ext cx="19431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19812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u="sng" dirty="0" smtClean="0"/>
              <a:t>Rectus Abdominus: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obliques, superficial to transverse abdominus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Straight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Flexes vertebral column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0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1" t="268" r="22627" b="5217"/>
          <a:stretch/>
        </p:blipFill>
        <p:spPr>
          <a:xfrm>
            <a:off x="389965" y="304800"/>
            <a:ext cx="4483170" cy="5329518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962400" y="457200"/>
            <a:ext cx="12954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228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en-US" u="sng" dirty="0" smtClean="0"/>
              <a:t>External Obliques: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pull chest downward, flex and rotate the trunk, and compresses the abdomen</a:t>
            </a:r>
          </a:p>
          <a:p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457200"/>
            <a:ext cx="38862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314700" y="2438400"/>
            <a:ext cx="19431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19812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u="sng" dirty="0" smtClean="0"/>
              <a:t>Rectus Abdominus: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obliques, superficial to transverse abdominus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Straight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Flexes vertebral column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3276600"/>
            <a:ext cx="3733800" cy="685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24500" y="3777734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u="sng" dirty="0" smtClean="0"/>
              <a:t>Internal Obliques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Runs at right angle to external obliques from middle downward laterally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move spine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1" t="268" r="22627" b="5217"/>
          <a:stretch/>
        </p:blipFill>
        <p:spPr>
          <a:xfrm>
            <a:off x="389965" y="304800"/>
            <a:ext cx="4483170" cy="5329518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962400" y="457200"/>
            <a:ext cx="12954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228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en-US" u="sng" dirty="0" smtClean="0"/>
              <a:t>External Obliques: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pull chest downward, flex and rotate the trunk, and compresses the abdomen</a:t>
            </a:r>
          </a:p>
          <a:p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457200"/>
            <a:ext cx="38862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314700" y="2438400"/>
            <a:ext cx="19431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19812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u="sng" dirty="0" smtClean="0"/>
              <a:t>Rectus Abdominus: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obliques, superficial to transverse abdominus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Straight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Flexes vertebral column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3276600"/>
            <a:ext cx="3733800" cy="685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24500" y="3777734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u="sng" dirty="0" smtClean="0"/>
              <a:t>Internal Obliques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Runs at right angle to external obliques from middle downward laterally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move spine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2858363"/>
            <a:ext cx="3733800" cy="3085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4500" y="553206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</a:t>
            </a:r>
            <a:r>
              <a:rPr lang="en-US" u="sng" dirty="0" smtClean="0"/>
              <a:t>Transverse Abdominus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Deepest abdominal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Runs horizontally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Compresses the 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1" t="268" r="22627" b="5217"/>
          <a:stretch/>
        </p:blipFill>
        <p:spPr>
          <a:xfrm>
            <a:off x="389965" y="304800"/>
            <a:ext cx="4483170" cy="5329518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962400" y="457200"/>
            <a:ext cx="12954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10200" y="228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</a:t>
            </a:r>
            <a:r>
              <a:rPr lang="en-US" u="sng" dirty="0" smtClean="0"/>
              <a:t>External Obliques: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pull chest downward, flex and rotate the trunk, and compresses the abdomen</a:t>
            </a:r>
          </a:p>
          <a:p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371600" y="457200"/>
            <a:ext cx="3886200" cy="1676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314700" y="2438400"/>
            <a:ext cx="19431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410200" y="19812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</a:t>
            </a:r>
            <a:r>
              <a:rPr lang="en-US" u="sng" dirty="0" smtClean="0"/>
              <a:t>Rectus Abdominus: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obliques, superficial to transverse abdominus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Straight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Flexes vertebral column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3276600"/>
            <a:ext cx="3733800" cy="685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24500" y="3777734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</a:t>
            </a:r>
            <a:r>
              <a:rPr lang="en-US" u="sng" dirty="0" smtClean="0"/>
              <a:t>Internal Obliques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to external obliques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Runs at right angle to external obliques from middle downward laterally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move spine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676400" y="2858363"/>
            <a:ext cx="3733800" cy="3085237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24500" y="553206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</a:t>
            </a:r>
            <a:r>
              <a:rPr lang="en-US" u="sng" dirty="0" smtClean="0"/>
              <a:t>Transverse Abdominus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Deepest abdominal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Runs horizontally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Compresses the abdomen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5791200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4 sets of abdominal muscles going in 4 directions to keep guts in.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250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176643" cy="5962520"/>
          </a:xfrm>
        </p:spPr>
      </p:pic>
      <p:cxnSp>
        <p:nvCxnSpPr>
          <p:cNvPr id="6" name="Straight Connector 5"/>
          <p:cNvCxnSpPr/>
          <p:nvPr/>
        </p:nvCxnSpPr>
        <p:spPr>
          <a:xfrm>
            <a:off x="2209800" y="512767"/>
            <a:ext cx="290008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8835" y="32810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Sternocleidomastoid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0704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2583"/>
            <a:ext cx="4176643" cy="5962520"/>
          </a:xfrm>
        </p:spPr>
      </p:pic>
      <p:cxnSp>
        <p:nvCxnSpPr>
          <p:cNvPr id="6" name="Straight Connector 5"/>
          <p:cNvCxnSpPr/>
          <p:nvPr/>
        </p:nvCxnSpPr>
        <p:spPr>
          <a:xfrm>
            <a:off x="2209800" y="512767"/>
            <a:ext cx="290008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8835" y="32810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Sternocleidomastoid</a:t>
            </a:r>
            <a:endParaRPr lang="en-US" u="sng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352800" y="1143000"/>
            <a:ext cx="1757082" cy="685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48835" y="914400"/>
            <a:ext cx="32855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Trapezius</a:t>
            </a:r>
            <a:r>
              <a:rPr lang="en-US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 muscle of the trunk and upper body.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Diamond shaped muscle.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Extends the head, elevates and stabilizes the scapula.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19400" y="1600200"/>
            <a:ext cx="1143000" cy="76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6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2583"/>
            <a:ext cx="4176643" cy="5962520"/>
          </a:xfrm>
        </p:spPr>
      </p:pic>
      <p:cxnSp>
        <p:nvCxnSpPr>
          <p:cNvPr id="6" name="Straight Connector 5"/>
          <p:cNvCxnSpPr/>
          <p:nvPr/>
        </p:nvCxnSpPr>
        <p:spPr>
          <a:xfrm>
            <a:off x="2209800" y="512767"/>
            <a:ext cx="2900082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8835" y="32810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Sternocleidomastoid</a:t>
            </a:r>
            <a:endParaRPr lang="en-US" u="sng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352800" y="1143000"/>
            <a:ext cx="1757082" cy="685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48835" y="914400"/>
            <a:ext cx="32855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Trapezius: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Most superficial muscle of the trunk and upper body.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Diamond shaped muscle.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Extends the head, elevates and stabilizes the scapula.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819400" y="1600200"/>
            <a:ext cx="1143000" cy="76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90900" y="3200400"/>
            <a:ext cx="1718982" cy="152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62200" y="3048000"/>
            <a:ext cx="2747682" cy="1524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48835" y="3048000"/>
            <a:ext cx="365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Latissimus</a:t>
            </a:r>
            <a:r>
              <a:rPr lang="en-US" u="sng" dirty="0" smtClean="0"/>
              <a:t> </a:t>
            </a:r>
            <a:r>
              <a:rPr lang="en-US" u="sng" dirty="0" err="1" smtClean="0"/>
              <a:t>Dorsi</a:t>
            </a:r>
            <a:r>
              <a:rPr lang="en-US" dirty="0" smtClean="0"/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Large flat muscles that cover the lower back.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Extend and adduct (bring toward midline) the </a:t>
            </a:r>
            <a:r>
              <a:rPr lang="en-US" dirty="0" err="1" smtClean="0"/>
              <a:t>humerus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Important for power stroke or striking a blow.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176643" cy="5962520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1219200" y="512767"/>
            <a:ext cx="3890682" cy="123983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8835" y="328101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Deltoids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Large, fleshy upper shoulder muscles.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Favorite injection site for smaller amounts of liquid (&lt;5mL)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Prime movers for arm abduction (moving toward lateral side)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038600" y="512767"/>
            <a:ext cx="1066800" cy="101123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12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176643" cy="5962520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1219200" y="512767"/>
            <a:ext cx="3890682" cy="123983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48835" y="328101"/>
            <a:ext cx="3657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Deltoids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Large, fleshy upper shoulder muscles.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Favorite injection site for smaller amounts of liquid (&lt;5mL)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Prime movers for arm abduction (moving toward lateral side)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038600" y="512767"/>
            <a:ext cx="1066800" cy="101123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2819400" y="3733800"/>
            <a:ext cx="2286000" cy="1143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09882" y="3429000"/>
            <a:ext cx="37965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Erector </a:t>
            </a:r>
            <a:r>
              <a:rPr lang="en-US" u="sng" dirty="0" err="1" smtClean="0"/>
              <a:t>Spinae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muscles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 muscle columns on each side of the vertebrae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Powerful back </a:t>
            </a:r>
            <a:r>
              <a:rPr lang="en-US" dirty="0" err="1" smtClean="0"/>
              <a:t>extendors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Provide resistance that controls bending at the waist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Commonly causes lower back pain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 rot="16200000">
            <a:off x="2628900" y="3505200"/>
            <a:ext cx="381000" cy="1066800"/>
          </a:xfrm>
          <a:prstGeom prst="rightBrace">
            <a:avLst>
              <a:gd name="adj1" fmla="val 52942"/>
              <a:gd name="adj2" fmla="val 5000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9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4419600" cy="5791200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4419600" y="914400"/>
            <a:ext cx="9906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7094" y="72884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Deltoids</a:t>
            </a:r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66800" y="914400"/>
            <a:ext cx="434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00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4419600" cy="5791200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4419600" y="914400"/>
            <a:ext cx="9906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7094" y="72884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Deltoids</a:t>
            </a:r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66800" y="914400"/>
            <a:ext cx="434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505200" y="1600200"/>
            <a:ext cx="1931894" cy="457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09800" y="1600200"/>
            <a:ext cx="32004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7094" y="1447800"/>
            <a:ext cx="3554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Pectoralis</a:t>
            </a:r>
            <a:r>
              <a:rPr lang="en-US" u="sng" dirty="0" smtClean="0"/>
              <a:t> Major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Large, fan shaped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Covers upper part of chest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Acts to adduct (move toward midline) and flex (decrease angle) the arms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4419600" cy="5791200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4419600" y="914400"/>
            <a:ext cx="9906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37094" y="728844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Deltoids</a:t>
            </a:r>
            <a:endParaRPr lang="en-US" u="sng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066800" y="914400"/>
            <a:ext cx="4343400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3505200" y="1600200"/>
            <a:ext cx="1931894" cy="4572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209800" y="1600200"/>
            <a:ext cx="3200400" cy="2286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7094" y="1447800"/>
            <a:ext cx="3554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Pectoralis</a:t>
            </a:r>
            <a:r>
              <a:rPr lang="en-US" u="sng" dirty="0" smtClean="0"/>
              <a:t> Major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Large, fan shaped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Covers upper part of chest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Acts to adduct (move toward midline) and flex (decrease angle) the arms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62400" y="3276600"/>
            <a:ext cx="1600200" cy="47952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62400" y="3657600"/>
            <a:ext cx="1600200" cy="9852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715000" y="3706862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Intercostal muscles</a:t>
            </a:r>
            <a:r>
              <a:rPr lang="en-US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Between ribs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Deep muscle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Helps to move air in and out of the lungs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Raise ribs when inhaling, lower ribs when exhaling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26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>
    <a:lnDef>
      <a:spPr>
        <a:ln w="25400">
          <a:solidFill>
            <a:srgbClr val="00B05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137</TotalTime>
  <Words>577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Elemental</vt:lpstr>
      <vt:lpstr>Muscles of the Posterior and Anterior Trunk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of the Posterior and Anterior Trunk</dc:title>
  <dc:creator>Kent Frederick Morales</dc:creator>
  <cp:lastModifiedBy>Kent Frederick Morales</cp:lastModifiedBy>
  <cp:revision>9</cp:revision>
  <dcterms:created xsi:type="dcterms:W3CDTF">2012-11-27T03:34:12Z</dcterms:created>
  <dcterms:modified xsi:type="dcterms:W3CDTF">2012-11-27T05:51:37Z</dcterms:modified>
</cp:coreProperties>
</file>