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8" r:id="rId23"/>
    <p:sldId id="280"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755" autoAdjust="0"/>
    <p:restoredTop sz="94660"/>
  </p:normalViewPr>
  <p:slideViewPr>
    <p:cSldViewPr snapToGrid="0" snapToObjects="1">
      <p:cViewPr varScale="1">
        <p:scale>
          <a:sx n="63" d="100"/>
          <a:sy n="63" d="100"/>
        </p:scale>
        <p:origin x="-88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3EECB80-B09E-4B43-AA5C-A54949C52959}" type="datetimeFigureOut">
              <a:rPr lang="en-US" smtClean="0"/>
              <a:t>2/5/13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892281-B346-8444-8600-9F1F0EFD094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E3EECB80-B09E-4B43-AA5C-A54949C52959}" type="datetimeFigureOut">
              <a:rPr lang="en-US" smtClean="0"/>
              <a:t>2/5/13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892281-B346-8444-8600-9F1F0EFD094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smtClean="0"/>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2281-B346-8444-8600-9F1F0EFD09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2281-B346-8444-8600-9F1F0EFD094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2281-B346-8444-8600-9F1F0EFD094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892281-B346-8444-8600-9F1F0EFD094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smtClean="0"/>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smtClean="0"/>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E3EECB80-B09E-4B43-AA5C-A54949C52959}" type="datetimeFigureOut">
              <a:rPr lang="en-US" smtClean="0"/>
              <a:t>2/5/13</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B892281-B346-8444-8600-9F1F0EFD094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3EECB80-B09E-4B43-AA5C-A54949C52959}" type="datetimeFigureOut">
              <a:rPr lang="en-US" smtClean="0"/>
              <a:t>2/5/13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892281-B346-8444-8600-9F1F0EFD094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B892281-B346-8444-8600-9F1F0EFD094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3EECB80-B09E-4B43-AA5C-A54949C52959}" type="datetimeFigureOut">
              <a:rPr lang="en-US" smtClean="0"/>
              <a:t>2/5/13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892281-B346-8444-8600-9F1F0EFD094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E3EECB80-B09E-4B43-AA5C-A54949C52959}" type="datetimeFigureOut">
              <a:rPr lang="en-US" smtClean="0"/>
              <a:t>2/5/13</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B892281-B346-8444-8600-9F1F0EFD094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Brain</a:t>
            </a:r>
            <a:endParaRPr lang="en-US" dirty="0"/>
          </a:p>
        </p:txBody>
      </p:sp>
      <p:sp>
        <p:nvSpPr>
          <p:cNvPr id="3" name="Subtitle 2"/>
          <p:cNvSpPr>
            <a:spLocks noGrp="1"/>
          </p:cNvSpPr>
          <p:nvPr>
            <p:ph type="subTitle" idx="1"/>
          </p:nvPr>
        </p:nvSpPr>
        <p:spPr/>
        <p:txBody>
          <a:bodyPr/>
          <a:lstStyle/>
          <a:p>
            <a:r>
              <a:rPr lang="en-US" dirty="0" smtClean="0"/>
              <a:t>Objective: List, identify and give functions of the major regions of the brain.</a:t>
            </a:r>
            <a:endParaRPr lang="en-US" dirty="0"/>
          </a:p>
        </p:txBody>
      </p:sp>
      <p:pic>
        <p:nvPicPr>
          <p:cNvPr id="4" name="Picture 3" descr="homerbr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99" y="965199"/>
            <a:ext cx="4045857" cy="3030487"/>
          </a:xfrm>
          <a:prstGeom prst="rect">
            <a:avLst/>
          </a:prstGeom>
        </p:spPr>
      </p:pic>
    </p:spTree>
    <p:extLst>
      <p:ext uri="{BB962C8B-B14F-4D97-AF65-F5344CB8AC3E}">
        <p14:creationId xmlns:p14="http://schemas.microsoft.com/office/powerpoint/2010/main" val="3498421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View: Cerebral Hemispheres</a:t>
            </a:r>
            <a:endParaRPr lang="en-US" dirty="0"/>
          </a:p>
        </p:txBody>
      </p:sp>
      <p:sp>
        <p:nvSpPr>
          <p:cNvPr id="3" name="Content Placeholder 2"/>
          <p:cNvSpPr>
            <a:spLocks noGrp="1"/>
          </p:cNvSpPr>
          <p:nvPr>
            <p:ph idx="1"/>
          </p:nvPr>
        </p:nvSpPr>
        <p:spPr>
          <a:xfrm>
            <a:off x="498474" y="1251858"/>
            <a:ext cx="7556313" cy="4874306"/>
          </a:xfrm>
        </p:spPr>
        <p:txBody>
          <a:bodyPr/>
          <a:lstStyle/>
          <a:p>
            <a:r>
              <a:rPr lang="en-US" dirty="0" smtClean="0"/>
              <a:t>2 paired sides of the brain (right and left)</a:t>
            </a:r>
          </a:p>
          <a:p>
            <a:r>
              <a:rPr lang="en-US" dirty="0" smtClean="0"/>
              <a:t>Superior part of the brain</a:t>
            </a:r>
            <a:endParaRPr lang="en-US" dirty="0"/>
          </a:p>
        </p:txBody>
      </p:sp>
      <p:pic>
        <p:nvPicPr>
          <p:cNvPr id="4" name="Picture 3" descr="hemiphe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2143" y="1760516"/>
            <a:ext cx="3972644" cy="4919683"/>
          </a:xfrm>
          <a:prstGeom prst="rect">
            <a:avLst/>
          </a:prstGeom>
        </p:spPr>
      </p:pic>
    </p:spTree>
    <p:extLst>
      <p:ext uri="{BB962C8B-B14F-4D97-AF65-F5344CB8AC3E}">
        <p14:creationId xmlns:p14="http://schemas.microsoft.com/office/powerpoint/2010/main" val="298516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Lateral View: Cerebral Hemispheres</a:t>
            </a:r>
            <a:endParaRPr lang="en-US" dirty="0"/>
          </a:p>
        </p:txBody>
      </p:sp>
      <p:sp>
        <p:nvSpPr>
          <p:cNvPr id="3" name="Content Placeholder 2"/>
          <p:cNvSpPr>
            <a:spLocks noGrp="1"/>
          </p:cNvSpPr>
          <p:nvPr>
            <p:ph idx="1"/>
          </p:nvPr>
        </p:nvSpPr>
        <p:spPr>
          <a:xfrm>
            <a:off x="498474" y="1251858"/>
            <a:ext cx="7556313" cy="4874306"/>
          </a:xfrm>
        </p:spPr>
        <p:txBody>
          <a:bodyPr/>
          <a:lstStyle/>
          <a:p>
            <a:r>
              <a:rPr lang="en-US" dirty="0" smtClean="0"/>
              <a:t>2 paired sides of the brain (right and left)</a:t>
            </a:r>
          </a:p>
          <a:p>
            <a:r>
              <a:rPr lang="en-US" dirty="0" smtClean="0"/>
              <a:t>Superior part of the brain</a:t>
            </a:r>
          </a:p>
          <a:p>
            <a:r>
              <a:rPr lang="en-US" dirty="0" smtClean="0"/>
              <a:t>Function: higher thought processes, conscious thought, intellectual functions.</a:t>
            </a:r>
            <a:endParaRPr lang="en-US" dirty="0"/>
          </a:p>
        </p:txBody>
      </p:sp>
      <p:pic>
        <p:nvPicPr>
          <p:cNvPr id="4" name="Picture 3" descr="hemiphe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1571" y="2792098"/>
            <a:ext cx="3283216" cy="4065902"/>
          </a:xfrm>
          <a:prstGeom prst="rect">
            <a:avLst/>
          </a:prstGeom>
        </p:spPr>
      </p:pic>
    </p:spTree>
    <p:extLst>
      <p:ext uri="{BB962C8B-B14F-4D97-AF65-F5344CB8AC3E}">
        <p14:creationId xmlns:p14="http://schemas.microsoft.com/office/powerpoint/2010/main" val="1900487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4 lobes:</a:t>
            </a:r>
            <a:endParaRPr lang="en-US" dirty="0"/>
          </a:p>
        </p:txBody>
      </p:sp>
      <p:pic>
        <p:nvPicPr>
          <p:cNvPr id="4" name="Content Placeholder 3" descr="lobes.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91" r="82"/>
          <a:stretch/>
        </p:blipFill>
        <p:spPr>
          <a:xfrm>
            <a:off x="2597461" y="484094"/>
            <a:ext cx="5457326" cy="3840163"/>
          </a:xfrm>
        </p:spPr>
      </p:pic>
      <p:sp>
        <p:nvSpPr>
          <p:cNvPr id="5" name="TextBox 4"/>
          <p:cNvSpPr txBox="1"/>
          <p:nvPr/>
        </p:nvSpPr>
        <p:spPr>
          <a:xfrm>
            <a:off x="498474" y="4324257"/>
            <a:ext cx="8137525" cy="923330"/>
          </a:xfrm>
          <a:prstGeom prst="rect">
            <a:avLst/>
          </a:prstGeom>
          <a:noFill/>
        </p:spPr>
        <p:txBody>
          <a:bodyPr wrap="square" rtlCol="0">
            <a:spAutoFit/>
          </a:bodyPr>
          <a:lstStyle/>
          <a:p>
            <a:r>
              <a:rPr lang="en-US" dirty="0" smtClean="0"/>
              <a:t>1. Frontal Lobe- Intellectual processes, decision-making, problem solving, voluntary control of the skeletal muscles.  Translation of thought into speech, personality.  Primary motor area.</a:t>
            </a:r>
            <a:endParaRPr lang="en-US" dirty="0"/>
          </a:p>
        </p:txBody>
      </p:sp>
    </p:spTree>
    <p:extLst>
      <p:ext uri="{BB962C8B-B14F-4D97-AF65-F5344CB8AC3E}">
        <p14:creationId xmlns:p14="http://schemas.microsoft.com/office/powerpoint/2010/main" val="1482207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4 lobes:</a:t>
            </a:r>
            <a:endParaRPr lang="en-US" dirty="0"/>
          </a:p>
        </p:txBody>
      </p:sp>
      <p:pic>
        <p:nvPicPr>
          <p:cNvPr id="4" name="Content Placeholder 3" descr="lobes.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91" r="82"/>
          <a:stretch/>
        </p:blipFill>
        <p:spPr>
          <a:xfrm>
            <a:off x="2597461" y="484094"/>
            <a:ext cx="5457326" cy="3840163"/>
          </a:xfrm>
        </p:spPr>
      </p:pic>
      <p:sp>
        <p:nvSpPr>
          <p:cNvPr id="5" name="TextBox 4"/>
          <p:cNvSpPr txBox="1"/>
          <p:nvPr/>
        </p:nvSpPr>
        <p:spPr>
          <a:xfrm>
            <a:off x="498474" y="4324257"/>
            <a:ext cx="8137525" cy="923330"/>
          </a:xfrm>
          <a:prstGeom prst="rect">
            <a:avLst/>
          </a:prstGeom>
          <a:noFill/>
        </p:spPr>
        <p:txBody>
          <a:bodyPr wrap="square" rtlCol="0">
            <a:spAutoFit/>
          </a:bodyPr>
          <a:lstStyle/>
          <a:p>
            <a:r>
              <a:rPr lang="en-US" dirty="0" smtClean="0"/>
              <a:t>2. Parietal – Specializes in using symbols in understanding (math), verbal articulation of thought and emotion, interpretation of textures and shapes.  Primary sensory area.</a:t>
            </a:r>
            <a:endParaRPr lang="en-US" dirty="0"/>
          </a:p>
        </p:txBody>
      </p:sp>
    </p:spTree>
    <p:extLst>
      <p:ext uri="{BB962C8B-B14F-4D97-AF65-F5344CB8AC3E}">
        <p14:creationId xmlns:p14="http://schemas.microsoft.com/office/powerpoint/2010/main" val="2514401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4 lobes:</a:t>
            </a:r>
            <a:endParaRPr lang="en-US" dirty="0"/>
          </a:p>
        </p:txBody>
      </p:sp>
      <p:pic>
        <p:nvPicPr>
          <p:cNvPr id="4" name="Content Placeholder 3" descr="lobes.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91" r="82"/>
          <a:stretch/>
        </p:blipFill>
        <p:spPr>
          <a:xfrm>
            <a:off x="2597461" y="484094"/>
            <a:ext cx="5457326" cy="3840163"/>
          </a:xfrm>
        </p:spPr>
      </p:pic>
      <p:sp>
        <p:nvSpPr>
          <p:cNvPr id="5" name="TextBox 4"/>
          <p:cNvSpPr txBox="1"/>
          <p:nvPr/>
        </p:nvSpPr>
        <p:spPr>
          <a:xfrm>
            <a:off x="498474" y="4324257"/>
            <a:ext cx="8137525" cy="369332"/>
          </a:xfrm>
          <a:prstGeom prst="rect">
            <a:avLst/>
          </a:prstGeom>
          <a:noFill/>
        </p:spPr>
        <p:txBody>
          <a:bodyPr wrap="square" rtlCol="0">
            <a:spAutoFit/>
          </a:bodyPr>
          <a:lstStyle/>
          <a:p>
            <a:r>
              <a:rPr lang="en-US" dirty="0" smtClean="0"/>
              <a:t>3. Occipital – Organized for vision and conscious seeing (recognition)</a:t>
            </a:r>
            <a:endParaRPr lang="en-US" dirty="0"/>
          </a:p>
        </p:txBody>
      </p:sp>
    </p:spTree>
    <p:extLst>
      <p:ext uri="{BB962C8B-B14F-4D97-AF65-F5344CB8AC3E}">
        <p14:creationId xmlns:p14="http://schemas.microsoft.com/office/powerpoint/2010/main" val="402651688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77049"/>
          </a:xfrm>
        </p:spPr>
        <p:txBody>
          <a:bodyPr/>
          <a:lstStyle/>
          <a:p>
            <a:r>
              <a:rPr lang="en-US" dirty="0" smtClean="0"/>
              <a:t>4 lobes:</a:t>
            </a:r>
            <a:endParaRPr lang="en-US" dirty="0"/>
          </a:p>
        </p:txBody>
      </p:sp>
      <p:pic>
        <p:nvPicPr>
          <p:cNvPr id="4" name="Content Placeholder 3" descr="lobes.gif"/>
          <p:cNvPicPr>
            <a:picLocks noGrp="1" noChangeAspect="1"/>
          </p:cNvPicPr>
          <p:nvPr>
            <p:ph idx="1"/>
          </p:nvPr>
        </p:nvPicPr>
        <p:blipFill rotWithShape="1">
          <a:blip r:embed="rId2">
            <a:extLst>
              <a:ext uri="{28A0092B-C50C-407E-A947-70E740481C1C}">
                <a14:useLocalDpi xmlns:a14="http://schemas.microsoft.com/office/drawing/2010/main" val="0"/>
              </a:ext>
            </a:extLst>
          </a:blip>
          <a:srcRect l="-2891" r="82"/>
          <a:stretch/>
        </p:blipFill>
        <p:spPr>
          <a:xfrm>
            <a:off x="2597461" y="484094"/>
            <a:ext cx="5457326" cy="3840163"/>
          </a:xfrm>
        </p:spPr>
      </p:pic>
      <p:sp>
        <p:nvSpPr>
          <p:cNvPr id="5" name="TextBox 4"/>
          <p:cNvSpPr txBox="1"/>
          <p:nvPr/>
        </p:nvSpPr>
        <p:spPr>
          <a:xfrm>
            <a:off x="498474" y="4324257"/>
            <a:ext cx="8137525" cy="646331"/>
          </a:xfrm>
          <a:prstGeom prst="rect">
            <a:avLst/>
          </a:prstGeom>
          <a:noFill/>
        </p:spPr>
        <p:txBody>
          <a:bodyPr wrap="square" rtlCol="0">
            <a:spAutoFit/>
          </a:bodyPr>
          <a:lstStyle/>
          <a:p>
            <a:r>
              <a:rPr lang="en-US" dirty="0" smtClean="0"/>
              <a:t>4. Temporal – hearing, interpretation of auditory sounds, olfaction (smelling), language, emotional behavior.</a:t>
            </a:r>
            <a:endParaRPr lang="en-US" dirty="0"/>
          </a:p>
        </p:txBody>
      </p:sp>
    </p:spTree>
    <p:extLst>
      <p:ext uri="{BB962C8B-B14F-4D97-AF65-F5344CB8AC3E}">
        <p14:creationId xmlns:p14="http://schemas.microsoft.com/office/powerpoint/2010/main" val="27087698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5875"/>
          </a:xfrm>
        </p:spPr>
        <p:txBody>
          <a:bodyPr/>
          <a:lstStyle/>
          <a:p>
            <a:r>
              <a:rPr lang="en-US" dirty="0" smtClean="0"/>
              <a:t>Human Brain- </a:t>
            </a:r>
            <a:r>
              <a:rPr lang="en-US" dirty="0" err="1" smtClean="0"/>
              <a:t>Saggital</a:t>
            </a:r>
            <a:r>
              <a:rPr lang="en-US" dirty="0" smtClean="0"/>
              <a:t> View</a:t>
            </a:r>
            <a:br>
              <a:rPr lang="en-US" dirty="0" smtClean="0"/>
            </a:br>
            <a:r>
              <a:rPr lang="en-US" sz="2000" dirty="0" smtClean="0"/>
              <a:t>Cross </a:t>
            </a:r>
            <a:r>
              <a:rPr lang="en-US" sz="2000" dirty="0"/>
              <a:t>section of cerebrum</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77645500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5875"/>
          </a:xfrm>
        </p:spPr>
        <p:txBody>
          <a:bodyPr/>
          <a:lstStyle/>
          <a:p>
            <a:r>
              <a:rPr lang="en-US" dirty="0" smtClean="0"/>
              <a:t>Human Brain- </a:t>
            </a:r>
            <a:r>
              <a:rPr lang="en-US" dirty="0" err="1" smtClean="0"/>
              <a:t>Saggital</a:t>
            </a:r>
            <a:r>
              <a:rPr lang="en-US" dirty="0" smtClean="0"/>
              <a:t> View</a:t>
            </a:r>
            <a:br>
              <a:rPr lang="en-US" dirty="0" smtClean="0"/>
            </a:br>
            <a:r>
              <a:rPr lang="en-US" sz="2000" dirty="0" smtClean="0"/>
              <a:t>Cross </a:t>
            </a:r>
            <a:r>
              <a:rPr lang="en-US" sz="2000" dirty="0"/>
              <a:t>section of cerebrum</a:t>
            </a:r>
            <a:r>
              <a:rPr lang="en-US" dirty="0"/>
              <a:t/>
            </a:r>
            <a:br>
              <a:rPr lang="en-US" dirty="0"/>
            </a:br>
            <a:endParaRPr lang="en-US" dirty="0"/>
          </a:p>
        </p:txBody>
      </p:sp>
      <p:sp>
        <p:nvSpPr>
          <p:cNvPr id="3" name="Content Placeholder 2"/>
          <p:cNvSpPr>
            <a:spLocks noGrp="1"/>
          </p:cNvSpPr>
          <p:nvPr>
            <p:ph idx="1"/>
          </p:nvPr>
        </p:nvSpPr>
        <p:spPr>
          <a:xfrm>
            <a:off x="3546474" y="1981200"/>
            <a:ext cx="4508313" cy="4144963"/>
          </a:xfrm>
        </p:spPr>
        <p:txBody>
          <a:bodyPr/>
          <a:lstStyle/>
          <a:p>
            <a:pPr marL="0" indent="0">
              <a:buNone/>
            </a:pPr>
            <a:r>
              <a:rPr lang="en-US" u="sng" dirty="0" smtClean="0"/>
              <a:t>Cerebral cortex</a:t>
            </a:r>
            <a:endParaRPr lang="en-US" u="sng" dirty="0"/>
          </a:p>
        </p:txBody>
      </p:sp>
      <p:pic>
        <p:nvPicPr>
          <p:cNvPr id="4" name="Picture 3" descr="cerebralCort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558143"/>
            <a:ext cx="3048000" cy="3035300"/>
          </a:xfrm>
          <a:prstGeom prst="rect">
            <a:avLst/>
          </a:prstGeom>
        </p:spPr>
      </p:pic>
    </p:spTree>
    <p:extLst>
      <p:ext uri="{BB962C8B-B14F-4D97-AF65-F5344CB8AC3E}">
        <p14:creationId xmlns:p14="http://schemas.microsoft.com/office/powerpoint/2010/main" val="23520468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5875"/>
          </a:xfrm>
        </p:spPr>
        <p:txBody>
          <a:bodyPr/>
          <a:lstStyle/>
          <a:p>
            <a:r>
              <a:rPr lang="en-US" dirty="0" smtClean="0"/>
              <a:t>Human Brain- </a:t>
            </a:r>
            <a:r>
              <a:rPr lang="en-US" dirty="0" err="1" smtClean="0"/>
              <a:t>Saggital</a:t>
            </a:r>
            <a:r>
              <a:rPr lang="en-US" dirty="0" smtClean="0"/>
              <a:t> View</a:t>
            </a:r>
            <a:br>
              <a:rPr lang="en-US" dirty="0" smtClean="0"/>
            </a:br>
            <a:r>
              <a:rPr lang="en-US" sz="2000" dirty="0" smtClean="0"/>
              <a:t>Cross </a:t>
            </a:r>
            <a:r>
              <a:rPr lang="en-US" sz="2000" dirty="0"/>
              <a:t>section of cerebrum</a:t>
            </a:r>
            <a:r>
              <a:rPr lang="en-US" dirty="0"/>
              <a:t/>
            </a:r>
            <a:br>
              <a:rPr lang="en-US" dirty="0"/>
            </a:br>
            <a:endParaRPr lang="en-US" dirty="0"/>
          </a:p>
        </p:txBody>
      </p:sp>
      <p:sp>
        <p:nvSpPr>
          <p:cNvPr id="3" name="Content Placeholder 2"/>
          <p:cNvSpPr>
            <a:spLocks noGrp="1"/>
          </p:cNvSpPr>
          <p:nvPr>
            <p:ph idx="1"/>
          </p:nvPr>
        </p:nvSpPr>
        <p:spPr>
          <a:xfrm>
            <a:off x="3546474" y="1981200"/>
            <a:ext cx="4508313" cy="4144963"/>
          </a:xfrm>
        </p:spPr>
        <p:txBody>
          <a:bodyPr/>
          <a:lstStyle/>
          <a:p>
            <a:pPr marL="0" indent="0">
              <a:buNone/>
            </a:pPr>
            <a:r>
              <a:rPr lang="en-US" u="sng" dirty="0" smtClean="0"/>
              <a:t>Cerebral cortex</a:t>
            </a:r>
          </a:p>
          <a:p>
            <a:r>
              <a:rPr lang="en-US" dirty="0" smtClean="0"/>
              <a:t>Outermost layer (2-4mm)</a:t>
            </a:r>
            <a:endParaRPr lang="en-US" dirty="0"/>
          </a:p>
        </p:txBody>
      </p:sp>
      <p:pic>
        <p:nvPicPr>
          <p:cNvPr id="4" name="Picture 3" descr="cerebralCort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558143"/>
            <a:ext cx="3048000" cy="3035300"/>
          </a:xfrm>
          <a:prstGeom prst="rect">
            <a:avLst/>
          </a:prstGeom>
        </p:spPr>
      </p:pic>
    </p:spTree>
    <p:extLst>
      <p:ext uri="{BB962C8B-B14F-4D97-AF65-F5344CB8AC3E}">
        <p14:creationId xmlns:p14="http://schemas.microsoft.com/office/powerpoint/2010/main" val="12084887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5875"/>
          </a:xfrm>
        </p:spPr>
        <p:txBody>
          <a:bodyPr/>
          <a:lstStyle/>
          <a:p>
            <a:r>
              <a:rPr lang="en-US" dirty="0" smtClean="0"/>
              <a:t>Human Brain- </a:t>
            </a:r>
            <a:r>
              <a:rPr lang="en-US" dirty="0" err="1" smtClean="0"/>
              <a:t>Saggital</a:t>
            </a:r>
            <a:r>
              <a:rPr lang="en-US" dirty="0" smtClean="0"/>
              <a:t> View</a:t>
            </a:r>
            <a:br>
              <a:rPr lang="en-US" dirty="0" smtClean="0"/>
            </a:br>
            <a:r>
              <a:rPr lang="en-US" sz="2000" dirty="0" smtClean="0"/>
              <a:t>Cross </a:t>
            </a:r>
            <a:r>
              <a:rPr lang="en-US" sz="2000" dirty="0"/>
              <a:t>section of cerebrum</a:t>
            </a:r>
            <a:r>
              <a:rPr lang="en-US" dirty="0"/>
              <a:t/>
            </a:r>
            <a:br>
              <a:rPr lang="en-US" dirty="0"/>
            </a:br>
            <a:endParaRPr lang="en-US" dirty="0"/>
          </a:p>
        </p:txBody>
      </p:sp>
      <p:sp>
        <p:nvSpPr>
          <p:cNvPr id="3" name="Content Placeholder 2"/>
          <p:cNvSpPr>
            <a:spLocks noGrp="1"/>
          </p:cNvSpPr>
          <p:nvPr>
            <p:ph idx="1"/>
          </p:nvPr>
        </p:nvSpPr>
        <p:spPr>
          <a:xfrm>
            <a:off x="3546474" y="1981200"/>
            <a:ext cx="4508313" cy="4144963"/>
          </a:xfrm>
        </p:spPr>
        <p:txBody>
          <a:bodyPr/>
          <a:lstStyle/>
          <a:p>
            <a:pPr marL="0" indent="0">
              <a:buNone/>
            </a:pPr>
            <a:r>
              <a:rPr lang="en-US" u="sng" dirty="0" smtClean="0"/>
              <a:t>Cerebral cortex</a:t>
            </a:r>
          </a:p>
          <a:p>
            <a:r>
              <a:rPr lang="en-US" dirty="0" smtClean="0"/>
              <a:t>Outermost layer (2-4mm)</a:t>
            </a:r>
          </a:p>
          <a:p>
            <a:r>
              <a:rPr lang="en-US" dirty="0" smtClean="0"/>
              <a:t>Consists of grey matter</a:t>
            </a:r>
            <a:endParaRPr lang="en-US" dirty="0"/>
          </a:p>
        </p:txBody>
      </p:sp>
      <p:pic>
        <p:nvPicPr>
          <p:cNvPr id="4" name="Picture 3" descr="cerebralCort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558143"/>
            <a:ext cx="3048000" cy="3035300"/>
          </a:xfrm>
          <a:prstGeom prst="rect">
            <a:avLst/>
          </a:prstGeom>
        </p:spPr>
      </p:pic>
    </p:spTree>
    <p:extLst>
      <p:ext uri="{BB962C8B-B14F-4D97-AF65-F5344CB8AC3E}">
        <p14:creationId xmlns:p14="http://schemas.microsoft.com/office/powerpoint/2010/main" val="100979077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p:txBody>
          <a:bodyPr/>
          <a:lstStyle/>
          <a:p>
            <a:r>
              <a:rPr lang="en-US" dirty="0" smtClean="0"/>
              <a:t>Remarkable abilities- about 3 lbs., texture of cold oatmeal</a:t>
            </a:r>
          </a:p>
        </p:txBody>
      </p:sp>
    </p:spTree>
    <p:extLst>
      <p:ext uri="{BB962C8B-B14F-4D97-AF65-F5344CB8AC3E}">
        <p14:creationId xmlns:p14="http://schemas.microsoft.com/office/powerpoint/2010/main" val="2040911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5875"/>
          </a:xfrm>
        </p:spPr>
        <p:txBody>
          <a:bodyPr/>
          <a:lstStyle/>
          <a:p>
            <a:r>
              <a:rPr lang="en-US" dirty="0" smtClean="0"/>
              <a:t>Human Brain- </a:t>
            </a:r>
            <a:r>
              <a:rPr lang="en-US" dirty="0" err="1" smtClean="0"/>
              <a:t>Saggital</a:t>
            </a:r>
            <a:r>
              <a:rPr lang="en-US" dirty="0" smtClean="0"/>
              <a:t> View</a:t>
            </a:r>
            <a:br>
              <a:rPr lang="en-US" dirty="0" smtClean="0"/>
            </a:br>
            <a:r>
              <a:rPr lang="en-US" sz="2000" dirty="0" smtClean="0"/>
              <a:t>Cross </a:t>
            </a:r>
            <a:r>
              <a:rPr lang="en-US" sz="2000" dirty="0"/>
              <a:t>section of cerebrum</a:t>
            </a:r>
            <a:r>
              <a:rPr lang="en-US" dirty="0"/>
              <a:t/>
            </a:r>
            <a:br>
              <a:rPr lang="en-US" dirty="0"/>
            </a:br>
            <a:endParaRPr lang="en-US" dirty="0"/>
          </a:p>
        </p:txBody>
      </p:sp>
      <p:sp>
        <p:nvSpPr>
          <p:cNvPr id="3" name="Content Placeholder 2"/>
          <p:cNvSpPr>
            <a:spLocks noGrp="1"/>
          </p:cNvSpPr>
          <p:nvPr>
            <p:ph idx="1"/>
          </p:nvPr>
        </p:nvSpPr>
        <p:spPr>
          <a:xfrm>
            <a:off x="3546474" y="1981200"/>
            <a:ext cx="4508313" cy="4144963"/>
          </a:xfrm>
        </p:spPr>
        <p:txBody>
          <a:bodyPr/>
          <a:lstStyle/>
          <a:p>
            <a:pPr marL="0" indent="0">
              <a:buNone/>
            </a:pPr>
            <a:r>
              <a:rPr lang="en-US" u="sng" dirty="0" smtClean="0"/>
              <a:t>Cerebral cortex</a:t>
            </a:r>
          </a:p>
          <a:p>
            <a:r>
              <a:rPr lang="en-US" dirty="0" smtClean="0"/>
              <a:t>Outermost layer (2-4mm)</a:t>
            </a:r>
          </a:p>
          <a:p>
            <a:r>
              <a:rPr lang="en-US" dirty="0" smtClean="0"/>
              <a:t> Consists of grey matter</a:t>
            </a:r>
          </a:p>
          <a:p>
            <a:r>
              <a:rPr lang="en-US" dirty="0" smtClean="0"/>
              <a:t>Contains cell bodies of neurons (not </a:t>
            </a:r>
            <a:r>
              <a:rPr lang="en-US" dirty="0" err="1" smtClean="0"/>
              <a:t>myelinated</a:t>
            </a:r>
            <a:r>
              <a:rPr lang="en-US" dirty="0" smtClean="0"/>
              <a:t>)</a:t>
            </a:r>
          </a:p>
        </p:txBody>
      </p:sp>
      <p:pic>
        <p:nvPicPr>
          <p:cNvPr id="4" name="Picture 3" descr="cerebralCort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558143"/>
            <a:ext cx="3048000" cy="3035300"/>
          </a:xfrm>
          <a:prstGeom prst="rect">
            <a:avLst/>
          </a:prstGeom>
        </p:spPr>
      </p:pic>
    </p:spTree>
    <p:extLst>
      <p:ext uri="{BB962C8B-B14F-4D97-AF65-F5344CB8AC3E}">
        <p14:creationId xmlns:p14="http://schemas.microsoft.com/office/powerpoint/2010/main" val="168965939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5875"/>
          </a:xfrm>
        </p:spPr>
        <p:txBody>
          <a:bodyPr/>
          <a:lstStyle/>
          <a:p>
            <a:r>
              <a:rPr lang="en-US" dirty="0" smtClean="0"/>
              <a:t>Human Brain- </a:t>
            </a:r>
            <a:r>
              <a:rPr lang="en-US" dirty="0" err="1" smtClean="0"/>
              <a:t>Saggital</a:t>
            </a:r>
            <a:r>
              <a:rPr lang="en-US" dirty="0" smtClean="0"/>
              <a:t> View</a:t>
            </a:r>
            <a:br>
              <a:rPr lang="en-US" dirty="0" smtClean="0"/>
            </a:br>
            <a:r>
              <a:rPr lang="en-US" sz="2000" dirty="0" smtClean="0"/>
              <a:t>Cross </a:t>
            </a:r>
            <a:r>
              <a:rPr lang="en-US" sz="2000" dirty="0"/>
              <a:t>section of cerebrum</a:t>
            </a:r>
            <a:r>
              <a:rPr lang="en-US" dirty="0"/>
              <a:t/>
            </a:r>
            <a:br>
              <a:rPr lang="en-US" dirty="0"/>
            </a:br>
            <a:endParaRPr lang="en-US" dirty="0"/>
          </a:p>
        </p:txBody>
      </p:sp>
      <p:sp>
        <p:nvSpPr>
          <p:cNvPr id="3" name="Content Placeholder 2"/>
          <p:cNvSpPr>
            <a:spLocks noGrp="1"/>
          </p:cNvSpPr>
          <p:nvPr>
            <p:ph idx="1"/>
          </p:nvPr>
        </p:nvSpPr>
        <p:spPr>
          <a:xfrm>
            <a:off x="3546474" y="1981200"/>
            <a:ext cx="4508313" cy="4144963"/>
          </a:xfrm>
        </p:spPr>
        <p:txBody>
          <a:bodyPr>
            <a:normAutofit/>
          </a:bodyPr>
          <a:lstStyle/>
          <a:p>
            <a:pPr marL="0" indent="0">
              <a:buNone/>
            </a:pPr>
            <a:r>
              <a:rPr lang="en-US" u="sng" dirty="0" smtClean="0"/>
              <a:t>Cerebral cortex</a:t>
            </a:r>
          </a:p>
          <a:p>
            <a:r>
              <a:rPr lang="en-US" dirty="0" smtClean="0"/>
              <a:t>Outermost layer (2-4mm)</a:t>
            </a:r>
          </a:p>
          <a:p>
            <a:r>
              <a:rPr lang="en-US" dirty="0" smtClean="0"/>
              <a:t> Consists of grey matter</a:t>
            </a:r>
          </a:p>
          <a:p>
            <a:r>
              <a:rPr lang="en-US" dirty="0"/>
              <a:t>Contains cell bodies of neurons (not </a:t>
            </a:r>
            <a:r>
              <a:rPr lang="en-US" dirty="0" err="1"/>
              <a:t>myelinated</a:t>
            </a:r>
            <a:r>
              <a:rPr lang="en-US" dirty="0" smtClean="0"/>
              <a:t>)</a:t>
            </a:r>
          </a:p>
          <a:p>
            <a:r>
              <a:rPr lang="en-US" dirty="0" smtClean="0"/>
              <a:t>Highly convoluted (goes in and out) with fissures (deep </a:t>
            </a:r>
            <a:r>
              <a:rPr lang="en-US" dirty="0" err="1" smtClean="0"/>
              <a:t>infoldings</a:t>
            </a:r>
            <a:r>
              <a:rPr lang="en-US" dirty="0" smtClean="0"/>
              <a:t>) and sulci (less deep </a:t>
            </a:r>
            <a:r>
              <a:rPr lang="en-US" dirty="0" err="1" smtClean="0"/>
              <a:t>infoldings</a:t>
            </a:r>
            <a:r>
              <a:rPr lang="en-US" dirty="0" smtClean="0"/>
              <a:t>) – increases surface area</a:t>
            </a:r>
          </a:p>
        </p:txBody>
      </p:sp>
      <p:pic>
        <p:nvPicPr>
          <p:cNvPr id="4" name="Picture 3" descr="cerebralCorte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4" y="2558143"/>
            <a:ext cx="3048000" cy="3035300"/>
          </a:xfrm>
          <a:prstGeom prst="rect">
            <a:avLst/>
          </a:prstGeom>
        </p:spPr>
      </p:pic>
    </p:spTree>
    <p:extLst>
      <p:ext uri="{BB962C8B-B14F-4D97-AF65-F5344CB8AC3E}">
        <p14:creationId xmlns:p14="http://schemas.microsoft.com/office/powerpoint/2010/main" val="5798823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04477"/>
          </a:xfrm>
        </p:spPr>
        <p:txBody>
          <a:bodyPr/>
          <a:lstStyle/>
          <a:p>
            <a:r>
              <a:rPr lang="en-US" dirty="0" smtClean="0"/>
              <a:t>White Matter:</a:t>
            </a:r>
            <a:endParaRPr lang="en-US" dirty="0"/>
          </a:p>
        </p:txBody>
      </p:sp>
      <p:sp>
        <p:nvSpPr>
          <p:cNvPr id="3" name="Content Placeholder 2"/>
          <p:cNvSpPr>
            <a:spLocks noGrp="1"/>
          </p:cNvSpPr>
          <p:nvPr>
            <p:ph idx="1"/>
          </p:nvPr>
        </p:nvSpPr>
        <p:spPr>
          <a:xfrm>
            <a:off x="4172975" y="1215572"/>
            <a:ext cx="3881811" cy="4910592"/>
          </a:xfrm>
        </p:spPr>
        <p:txBody>
          <a:bodyPr/>
          <a:lstStyle/>
          <a:p>
            <a:endParaRPr lang="en-US" dirty="0"/>
          </a:p>
        </p:txBody>
      </p:sp>
      <p:pic>
        <p:nvPicPr>
          <p:cNvPr id="4" name="Picture 3" descr="white ma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360714"/>
            <a:ext cx="3674503" cy="2322286"/>
          </a:xfrm>
          <a:prstGeom prst="rect">
            <a:avLst/>
          </a:prstGeom>
        </p:spPr>
      </p:pic>
    </p:spTree>
    <p:extLst>
      <p:ext uri="{BB962C8B-B14F-4D97-AF65-F5344CB8AC3E}">
        <p14:creationId xmlns:p14="http://schemas.microsoft.com/office/powerpoint/2010/main" val="47079722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04477"/>
          </a:xfrm>
        </p:spPr>
        <p:txBody>
          <a:bodyPr/>
          <a:lstStyle/>
          <a:p>
            <a:r>
              <a:rPr lang="en-US" dirty="0" smtClean="0"/>
              <a:t>White Matter:</a:t>
            </a:r>
            <a:endParaRPr lang="en-US" dirty="0"/>
          </a:p>
        </p:txBody>
      </p:sp>
      <p:sp>
        <p:nvSpPr>
          <p:cNvPr id="3" name="Content Placeholder 2"/>
          <p:cNvSpPr>
            <a:spLocks noGrp="1"/>
          </p:cNvSpPr>
          <p:nvPr>
            <p:ph idx="1"/>
          </p:nvPr>
        </p:nvSpPr>
        <p:spPr>
          <a:xfrm>
            <a:off x="4172975" y="1215572"/>
            <a:ext cx="3881811" cy="4910592"/>
          </a:xfrm>
        </p:spPr>
        <p:txBody>
          <a:bodyPr/>
          <a:lstStyle/>
          <a:p>
            <a:r>
              <a:rPr lang="en-US" dirty="0" smtClean="0"/>
              <a:t>Inner area, deep to grey matter</a:t>
            </a:r>
            <a:endParaRPr lang="en-US" dirty="0"/>
          </a:p>
        </p:txBody>
      </p:sp>
      <p:pic>
        <p:nvPicPr>
          <p:cNvPr id="4" name="Picture 3" descr="white ma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360714"/>
            <a:ext cx="3674503" cy="2322286"/>
          </a:xfrm>
          <a:prstGeom prst="rect">
            <a:avLst/>
          </a:prstGeom>
        </p:spPr>
      </p:pic>
    </p:spTree>
    <p:extLst>
      <p:ext uri="{BB962C8B-B14F-4D97-AF65-F5344CB8AC3E}">
        <p14:creationId xmlns:p14="http://schemas.microsoft.com/office/powerpoint/2010/main" val="39142967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04477"/>
          </a:xfrm>
        </p:spPr>
        <p:txBody>
          <a:bodyPr/>
          <a:lstStyle/>
          <a:p>
            <a:r>
              <a:rPr lang="en-US" dirty="0" smtClean="0"/>
              <a:t>White Matter:</a:t>
            </a:r>
            <a:endParaRPr lang="en-US" dirty="0"/>
          </a:p>
        </p:txBody>
      </p:sp>
      <p:sp>
        <p:nvSpPr>
          <p:cNvPr id="3" name="Content Placeholder 2"/>
          <p:cNvSpPr>
            <a:spLocks noGrp="1"/>
          </p:cNvSpPr>
          <p:nvPr>
            <p:ph idx="1"/>
          </p:nvPr>
        </p:nvSpPr>
        <p:spPr>
          <a:xfrm>
            <a:off x="4172975" y="1215572"/>
            <a:ext cx="3881811" cy="4910592"/>
          </a:xfrm>
        </p:spPr>
        <p:txBody>
          <a:bodyPr/>
          <a:lstStyle/>
          <a:p>
            <a:r>
              <a:rPr lang="en-US" dirty="0" smtClean="0"/>
              <a:t>Inner area, deep to grey matter</a:t>
            </a:r>
          </a:p>
          <a:p>
            <a:r>
              <a:rPr lang="en-US" dirty="0" smtClean="0"/>
              <a:t>Contains bundles of nerve fibers that carry nerve impulses in and out of the cortex</a:t>
            </a:r>
            <a:endParaRPr lang="en-US" dirty="0"/>
          </a:p>
        </p:txBody>
      </p:sp>
      <p:pic>
        <p:nvPicPr>
          <p:cNvPr id="4" name="Picture 3" descr="white matt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360714"/>
            <a:ext cx="3674503" cy="2322286"/>
          </a:xfrm>
          <a:prstGeom prst="rect">
            <a:avLst/>
          </a:prstGeom>
        </p:spPr>
      </p:pic>
    </p:spTree>
    <p:extLst>
      <p:ext uri="{BB962C8B-B14F-4D97-AF65-F5344CB8AC3E}">
        <p14:creationId xmlns:p14="http://schemas.microsoft.com/office/powerpoint/2010/main" val="6216434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Callosum:</a:t>
            </a:r>
            <a:endParaRPr lang="en-US" dirty="0"/>
          </a:p>
        </p:txBody>
      </p:sp>
      <p:pic>
        <p:nvPicPr>
          <p:cNvPr id="8" name="Content Placeholder 7" descr="Corpus_callosum.jpg"/>
          <p:cNvPicPr>
            <a:picLocks noGrp="1" noChangeAspect="1"/>
          </p:cNvPicPr>
          <p:nvPr>
            <p:ph idx="1"/>
          </p:nvPr>
        </p:nvPicPr>
        <p:blipFill>
          <a:blip r:embed="rId2">
            <a:extLst>
              <a:ext uri="{28A0092B-C50C-407E-A947-70E740481C1C}">
                <a14:useLocalDpi xmlns:a14="http://schemas.microsoft.com/office/drawing/2010/main" val="0"/>
              </a:ext>
            </a:extLst>
          </a:blip>
          <a:srcRect l="14110" r="14110"/>
          <a:stretch>
            <a:fillRect/>
          </a:stretch>
        </p:blipFill>
        <p:spPr>
          <a:xfrm>
            <a:off x="498475" y="1981200"/>
            <a:ext cx="7556500" cy="4144963"/>
          </a:xfrm>
        </p:spPr>
      </p:pic>
    </p:spTree>
    <p:extLst>
      <p:ext uri="{BB962C8B-B14F-4D97-AF65-F5344CB8AC3E}">
        <p14:creationId xmlns:p14="http://schemas.microsoft.com/office/powerpoint/2010/main" val="3402879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95192"/>
          </a:xfrm>
        </p:spPr>
        <p:txBody>
          <a:bodyPr/>
          <a:lstStyle/>
          <a:p>
            <a:r>
              <a:rPr lang="en-US" dirty="0" smtClean="0"/>
              <a:t>Corpus Callosum:</a:t>
            </a:r>
            <a:endParaRPr lang="en-US" dirty="0"/>
          </a:p>
        </p:txBody>
      </p:sp>
      <p:pic>
        <p:nvPicPr>
          <p:cNvPr id="8" name="Content Placeholder 7" descr="Corpus_callosum.jpg"/>
          <p:cNvPicPr>
            <a:picLocks noGrp="1" noChangeAspect="1"/>
          </p:cNvPicPr>
          <p:nvPr>
            <p:ph idx="1"/>
          </p:nvPr>
        </p:nvPicPr>
        <p:blipFill>
          <a:blip r:embed="rId2">
            <a:extLst>
              <a:ext uri="{28A0092B-C50C-407E-A947-70E740481C1C}">
                <a14:useLocalDpi xmlns:a14="http://schemas.microsoft.com/office/drawing/2010/main" val="0"/>
              </a:ext>
            </a:extLst>
          </a:blip>
          <a:srcRect l="14110" r="14110"/>
          <a:stretch>
            <a:fillRect/>
          </a:stretch>
        </p:blipFill>
        <p:spPr>
          <a:xfrm>
            <a:off x="498475" y="1981200"/>
            <a:ext cx="7556500" cy="4144963"/>
          </a:xfrm>
        </p:spPr>
      </p:pic>
      <p:sp>
        <p:nvSpPr>
          <p:cNvPr id="3" name="TextBox 2"/>
          <p:cNvSpPr txBox="1"/>
          <p:nvPr/>
        </p:nvSpPr>
        <p:spPr>
          <a:xfrm>
            <a:off x="498475" y="1179286"/>
            <a:ext cx="7556312" cy="646331"/>
          </a:xfrm>
          <a:prstGeom prst="rect">
            <a:avLst/>
          </a:prstGeom>
          <a:noFill/>
        </p:spPr>
        <p:txBody>
          <a:bodyPr wrap="square" rtlCol="0">
            <a:spAutoFit/>
          </a:bodyPr>
          <a:lstStyle/>
          <a:p>
            <a:pPr marL="285750" indent="-285750">
              <a:buFont typeface="Arial"/>
              <a:buChar char="•"/>
            </a:pPr>
            <a:r>
              <a:rPr lang="en-US" dirty="0" smtClean="0"/>
              <a:t>Very large fiber tract that allows communication between the right and left hemispheres of the cerebrum</a:t>
            </a:r>
            <a:endParaRPr lang="en-US" dirty="0"/>
          </a:p>
        </p:txBody>
      </p:sp>
    </p:spTree>
    <p:extLst>
      <p:ext uri="{BB962C8B-B14F-4D97-AF65-F5344CB8AC3E}">
        <p14:creationId xmlns:p14="http://schemas.microsoft.com/office/powerpoint/2010/main" val="109731717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13335"/>
          </a:xfrm>
        </p:spPr>
        <p:txBody>
          <a:bodyPr/>
          <a:lstStyle/>
          <a:p>
            <a:r>
              <a:rPr lang="en-US" dirty="0" smtClean="0"/>
              <a:t>Midbrain:</a:t>
            </a:r>
            <a:endParaRPr lang="en-US" dirty="0"/>
          </a:p>
        </p:txBody>
      </p:sp>
      <p:sp>
        <p:nvSpPr>
          <p:cNvPr id="3" name="Content Placeholder 2"/>
          <p:cNvSpPr>
            <a:spLocks noGrp="1"/>
          </p:cNvSpPr>
          <p:nvPr>
            <p:ph idx="1"/>
          </p:nvPr>
        </p:nvSpPr>
        <p:spPr>
          <a:xfrm>
            <a:off x="4318000" y="1981200"/>
            <a:ext cx="3736787" cy="4144963"/>
          </a:xfrm>
        </p:spPr>
        <p:txBody>
          <a:bodyPr/>
          <a:lstStyle/>
          <a:p>
            <a:r>
              <a:rPr lang="en-US" dirty="0" smtClean="0"/>
              <a:t>Part of the brain stem</a:t>
            </a:r>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523999"/>
            <a:ext cx="3828143" cy="2721429"/>
          </a:xfrm>
          <a:prstGeom prst="rect">
            <a:avLst/>
          </a:prstGeom>
        </p:spPr>
      </p:pic>
    </p:spTree>
    <p:extLst>
      <p:ext uri="{BB962C8B-B14F-4D97-AF65-F5344CB8AC3E}">
        <p14:creationId xmlns:p14="http://schemas.microsoft.com/office/powerpoint/2010/main" val="14562497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13335"/>
          </a:xfrm>
        </p:spPr>
        <p:txBody>
          <a:bodyPr/>
          <a:lstStyle/>
          <a:p>
            <a:r>
              <a:rPr lang="en-US" dirty="0" smtClean="0"/>
              <a:t>Midbrain:</a:t>
            </a:r>
            <a:endParaRPr lang="en-US" dirty="0"/>
          </a:p>
        </p:txBody>
      </p:sp>
      <p:sp>
        <p:nvSpPr>
          <p:cNvPr id="3" name="Content Placeholder 2"/>
          <p:cNvSpPr>
            <a:spLocks noGrp="1"/>
          </p:cNvSpPr>
          <p:nvPr>
            <p:ph idx="1"/>
          </p:nvPr>
        </p:nvSpPr>
        <p:spPr>
          <a:xfrm>
            <a:off x="4318000" y="1981200"/>
            <a:ext cx="3736787" cy="4144963"/>
          </a:xfrm>
        </p:spPr>
        <p:txBody>
          <a:bodyPr/>
          <a:lstStyle/>
          <a:p>
            <a:r>
              <a:rPr lang="en-US" dirty="0" smtClean="0"/>
              <a:t>Part of the brain stem</a:t>
            </a:r>
          </a:p>
          <a:p>
            <a:r>
              <a:rPr lang="en-US" dirty="0" smtClean="0"/>
              <a:t>Contains corpora </a:t>
            </a:r>
            <a:r>
              <a:rPr lang="en-US" dirty="0" err="1" smtClean="0"/>
              <a:t>quadrigemina</a:t>
            </a:r>
            <a:r>
              <a:rPr lang="en-US" dirty="0" smtClean="0"/>
              <a:t> (sensory nuclei)</a:t>
            </a:r>
          </a:p>
          <a:p>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523999"/>
            <a:ext cx="3828143" cy="2721429"/>
          </a:xfrm>
          <a:prstGeom prst="rect">
            <a:avLst/>
          </a:prstGeom>
        </p:spPr>
      </p:pic>
    </p:spTree>
    <p:extLst>
      <p:ext uri="{BB962C8B-B14F-4D97-AF65-F5344CB8AC3E}">
        <p14:creationId xmlns:p14="http://schemas.microsoft.com/office/powerpoint/2010/main" val="181564928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13335"/>
          </a:xfrm>
        </p:spPr>
        <p:txBody>
          <a:bodyPr/>
          <a:lstStyle/>
          <a:p>
            <a:r>
              <a:rPr lang="en-US" dirty="0" smtClean="0"/>
              <a:t>Midbrain:</a:t>
            </a:r>
            <a:endParaRPr lang="en-US" dirty="0"/>
          </a:p>
        </p:txBody>
      </p:sp>
      <p:sp>
        <p:nvSpPr>
          <p:cNvPr id="3" name="Content Placeholder 2"/>
          <p:cNvSpPr>
            <a:spLocks noGrp="1"/>
          </p:cNvSpPr>
          <p:nvPr>
            <p:ph idx="1"/>
          </p:nvPr>
        </p:nvSpPr>
        <p:spPr>
          <a:xfrm>
            <a:off x="4318000" y="1981200"/>
            <a:ext cx="3736787" cy="4144963"/>
          </a:xfrm>
        </p:spPr>
        <p:txBody>
          <a:bodyPr/>
          <a:lstStyle/>
          <a:p>
            <a:r>
              <a:rPr lang="en-US" dirty="0" smtClean="0"/>
              <a:t>Part of the brain stem</a:t>
            </a:r>
          </a:p>
          <a:p>
            <a:r>
              <a:rPr lang="en-US" dirty="0" smtClean="0"/>
              <a:t>Contains corpora </a:t>
            </a:r>
            <a:r>
              <a:rPr lang="en-US" dirty="0" err="1" smtClean="0"/>
              <a:t>quadrigemina</a:t>
            </a:r>
            <a:r>
              <a:rPr lang="en-US" dirty="0" smtClean="0"/>
              <a:t> (sensory nuclei)</a:t>
            </a:r>
          </a:p>
          <a:p>
            <a:r>
              <a:rPr lang="en-US" dirty="0" smtClean="0"/>
              <a:t>Reflex centers involved with vision and hearing</a:t>
            </a:r>
          </a:p>
          <a:p>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1523999"/>
            <a:ext cx="3828143" cy="2721429"/>
          </a:xfrm>
          <a:prstGeom prst="rect">
            <a:avLst/>
          </a:prstGeom>
        </p:spPr>
      </p:pic>
    </p:spTree>
    <p:extLst>
      <p:ext uri="{BB962C8B-B14F-4D97-AF65-F5344CB8AC3E}">
        <p14:creationId xmlns:p14="http://schemas.microsoft.com/office/powerpoint/2010/main" val="1867899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p:txBody>
          <a:bodyPr/>
          <a:lstStyle/>
          <a:p>
            <a:r>
              <a:rPr lang="en-US" dirty="0" smtClean="0"/>
              <a:t>Remarkable abilities- about 3 lbs., texture of cold oatmeal</a:t>
            </a:r>
          </a:p>
          <a:p>
            <a:r>
              <a:rPr lang="en-US" dirty="0" smtClean="0"/>
              <a:t>4 major areas:</a:t>
            </a:r>
          </a:p>
          <a:p>
            <a:pPr marL="457200" indent="-457200">
              <a:buFont typeface="+mj-lt"/>
              <a:buAutoNum type="arabicPeriod"/>
            </a:pPr>
            <a:r>
              <a:rPr lang="en-US" dirty="0" smtClean="0"/>
              <a:t>Cerebral hemispheres</a:t>
            </a:r>
          </a:p>
        </p:txBody>
      </p:sp>
      <p:pic>
        <p:nvPicPr>
          <p:cNvPr id="4" name="Picture 3" descr="hemiphe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28571" y="2640770"/>
            <a:ext cx="3405413" cy="4217230"/>
          </a:xfrm>
          <a:prstGeom prst="rect">
            <a:avLst/>
          </a:prstGeom>
        </p:spPr>
      </p:pic>
    </p:spTree>
    <p:extLst>
      <p:ext uri="{BB962C8B-B14F-4D97-AF65-F5344CB8AC3E}">
        <p14:creationId xmlns:p14="http://schemas.microsoft.com/office/powerpoint/2010/main" val="31293695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4" y="1190512"/>
            <a:ext cx="4680216" cy="2072482"/>
          </a:xfrm>
        </p:spPr>
        <p:txBody>
          <a:bodyPr/>
          <a:lstStyle/>
          <a:p>
            <a:r>
              <a:rPr lang="en-US" dirty="0" smtClean="0"/>
              <a:t>Interbrain</a:t>
            </a:r>
            <a:endParaRPr lang="en-US" dirty="0"/>
          </a:p>
        </p:txBody>
      </p:sp>
      <p:pic>
        <p:nvPicPr>
          <p:cNvPr id="4" name="Picture 3" descr="diencepha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3262993"/>
            <a:ext cx="4304963" cy="3234872"/>
          </a:xfrm>
          <a:prstGeom prst="rect">
            <a:avLst/>
          </a:prstGeom>
        </p:spPr>
      </p:pic>
    </p:spTree>
    <p:extLst>
      <p:ext uri="{BB962C8B-B14F-4D97-AF65-F5344CB8AC3E}">
        <p14:creationId xmlns:p14="http://schemas.microsoft.com/office/powerpoint/2010/main" val="42601194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4" y="1190512"/>
            <a:ext cx="4680216" cy="2072482"/>
          </a:xfrm>
        </p:spPr>
        <p:txBody>
          <a:bodyPr/>
          <a:lstStyle/>
          <a:p>
            <a:r>
              <a:rPr lang="en-US" dirty="0" smtClean="0"/>
              <a:t>Interbrain</a:t>
            </a:r>
          </a:p>
          <a:p>
            <a:r>
              <a:rPr lang="en-US" dirty="0" smtClean="0"/>
              <a:t>Sits on top of the brain stem</a:t>
            </a:r>
            <a:endParaRPr lang="en-US" dirty="0"/>
          </a:p>
        </p:txBody>
      </p:sp>
      <p:pic>
        <p:nvPicPr>
          <p:cNvPr id="4" name="Picture 3" descr="diencepha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3262993"/>
            <a:ext cx="4304963" cy="3234872"/>
          </a:xfrm>
          <a:prstGeom prst="rect">
            <a:avLst/>
          </a:prstGeom>
        </p:spPr>
      </p:pic>
    </p:spTree>
    <p:extLst>
      <p:ext uri="{BB962C8B-B14F-4D97-AF65-F5344CB8AC3E}">
        <p14:creationId xmlns:p14="http://schemas.microsoft.com/office/powerpoint/2010/main" val="421671916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3" y="1190512"/>
            <a:ext cx="4944383" cy="2072482"/>
          </a:xfrm>
        </p:spPr>
        <p:txBody>
          <a:bodyPr/>
          <a:lstStyle/>
          <a:p>
            <a:r>
              <a:rPr lang="en-US" dirty="0" smtClean="0"/>
              <a:t>Interbrain</a:t>
            </a:r>
          </a:p>
          <a:p>
            <a:r>
              <a:rPr lang="en-US" dirty="0" smtClean="0"/>
              <a:t>Sits on top of the brain stem</a:t>
            </a:r>
          </a:p>
          <a:p>
            <a:r>
              <a:rPr lang="en-US" dirty="0" smtClean="0"/>
              <a:t>Enclosed by the cerebral hemispheres</a:t>
            </a:r>
            <a:endParaRPr lang="en-US" dirty="0"/>
          </a:p>
        </p:txBody>
      </p:sp>
      <p:pic>
        <p:nvPicPr>
          <p:cNvPr id="4" name="Picture 3" descr="diencepha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3262993"/>
            <a:ext cx="4304963" cy="3234872"/>
          </a:xfrm>
          <a:prstGeom prst="rect">
            <a:avLst/>
          </a:prstGeom>
        </p:spPr>
      </p:pic>
    </p:spTree>
    <p:extLst>
      <p:ext uri="{BB962C8B-B14F-4D97-AF65-F5344CB8AC3E}">
        <p14:creationId xmlns:p14="http://schemas.microsoft.com/office/powerpoint/2010/main" val="29158654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2" y="1190512"/>
            <a:ext cx="7411813" cy="2072482"/>
          </a:xfrm>
        </p:spPr>
        <p:txBody>
          <a:bodyPr/>
          <a:lstStyle/>
          <a:p>
            <a:r>
              <a:rPr lang="en-US" dirty="0" smtClean="0"/>
              <a:t>Contains:</a:t>
            </a:r>
          </a:p>
          <a:p>
            <a:pPr marL="457200" indent="-457200">
              <a:buFont typeface="+mj-lt"/>
              <a:buAutoNum type="arabicPeriod"/>
            </a:pPr>
            <a:r>
              <a:rPr lang="en-US" dirty="0" smtClean="0"/>
              <a:t>Thalamus, a relay station for sensory information (filters sensory information coming in)</a:t>
            </a:r>
            <a:endParaRPr lang="en-US" dirty="0"/>
          </a:p>
        </p:txBody>
      </p:sp>
      <p:pic>
        <p:nvPicPr>
          <p:cNvPr id="4" name="Picture 3" descr="diencepha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73" y="3623128"/>
            <a:ext cx="4304963" cy="3234872"/>
          </a:xfrm>
          <a:prstGeom prst="rect">
            <a:avLst/>
          </a:prstGeom>
        </p:spPr>
      </p:pic>
    </p:spTree>
    <p:extLst>
      <p:ext uri="{BB962C8B-B14F-4D97-AF65-F5344CB8AC3E}">
        <p14:creationId xmlns:p14="http://schemas.microsoft.com/office/powerpoint/2010/main" val="24292278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1" y="1190512"/>
            <a:ext cx="7792815" cy="2432616"/>
          </a:xfrm>
        </p:spPr>
        <p:txBody>
          <a:bodyPr>
            <a:normAutofit fontScale="85000" lnSpcReduction="10000"/>
          </a:bodyPr>
          <a:lstStyle/>
          <a:p>
            <a:r>
              <a:rPr lang="en-US" dirty="0" smtClean="0"/>
              <a:t>Contains:</a:t>
            </a:r>
          </a:p>
          <a:p>
            <a:pPr marL="457200" indent="-457200">
              <a:buFont typeface="+mj-lt"/>
              <a:buAutoNum type="arabicPeriod"/>
            </a:pPr>
            <a:r>
              <a:rPr lang="en-US" dirty="0" smtClean="0"/>
              <a:t>Thalamus, a relay station for sensory information (filters sensory information coming in)</a:t>
            </a:r>
          </a:p>
          <a:p>
            <a:pPr marL="457200" indent="-457200">
              <a:buFont typeface="+mj-lt"/>
              <a:buAutoNum type="arabicPeriod"/>
            </a:pPr>
            <a:r>
              <a:rPr lang="en-US" dirty="0" smtClean="0"/>
              <a:t>Hypothalamus, puts out a lot of hormones.  Contains centers for rage, pleasure, pain, sex.  Regulates water balance, body temperature, and metabolism.  Regulates pituitary gland (growth hormones, oxytocin, antidiuretic hormone), thyroid stimulating hormones</a:t>
            </a:r>
            <a:endParaRPr lang="en-US" dirty="0"/>
          </a:p>
        </p:txBody>
      </p:sp>
      <p:pic>
        <p:nvPicPr>
          <p:cNvPr id="4" name="Picture 3" descr="diencephalon.jpg"/>
          <p:cNvPicPr>
            <a:picLocks noChangeAspect="1"/>
          </p:cNvPicPr>
          <p:nvPr/>
        </p:nvPicPr>
        <p:blipFill rotWithShape="1">
          <a:blip r:embed="rId2">
            <a:extLst>
              <a:ext uri="{28A0092B-C50C-407E-A947-70E740481C1C}">
                <a14:useLocalDpi xmlns:a14="http://schemas.microsoft.com/office/drawing/2010/main" val="0"/>
              </a:ext>
            </a:extLst>
          </a:blip>
          <a:srcRect b="10656"/>
          <a:stretch/>
        </p:blipFill>
        <p:spPr>
          <a:xfrm>
            <a:off x="498471" y="3967842"/>
            <a:ext cx="4304963" cy="2890158"/>
          </a:xfrm>
          <a:prstGeom prst="rect">
            <a:avLst/>
          </a:prstGeom>
        </p:spPr>
      </p:pic>
    </p:spTree>
    <p:extLst>
      <p:ext uri="{BB962C8B-B14F-4D97-AF65-F5344CB8AC3E}">
        <p14:creationId xmlns:p14="http://schemas.microsoft.com/office/powerpoint/2010/main" val="45985671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1" y="1190512"/>
            <a:ext cx="7792815" cy="2777330"/>
          </a:xfrm>
        </p:spPr>
        <p:txBody>
          <a:bodyPr>
            <a:normAutofit fontScale="85000" lnSpcReduction="20000"/>
          </a:bodyPr>
          <a:lstStyle/>
          <a:p>
            <a:r>
              <a:rPr lang="en-US" dirty="0" smtClean="0"/>
              <a:t>Contains:</a:t>
            </a:r>
          </a:p>
          <a:p>
            <a:pPr marL="457200" indent="-457200">
              <a:buFont typeface="+mj-lt"/>
              <a:buAutoNum type="arabicPeriod"/>
            </a:pPr>
            <a:r>
              <a:rPr lang="en-US" dirty="0" smtClean="0"/>
              <a:t>Thalamus, a relay station for sensory information (filters sensory information coming in)</a:t>
            </a:r>
          </a:p>
          <a:p>
            <a:pPr marL="457200" indent="-457200">
              <a:buFont typeface="+mj-lt"/>
              <a:buAutoNum type="arabicPeriod"/>
            </a:pPr>
            <a:r>
              <a:rPr lang="en-US" dirty="0" smtClean="0"/>
              <a:t>Hypothalamus, puts out a lot of hormones.  Contains centers for rage, pleasure, pain, sex.  Regulates water balance, body temperature, and metabolism.  Regulates pituitary gland (growth hormones, oxytocin, antidiuretic hormone), thyroid stimulating hormones</a:t>
            </a:r>
          </a:p>
          <a:p>
            <a:pPr marL="457200" indent="-457200">
              <a:buFont typeface="+mj-lt"/>
              <a:buAutoNum type="arabicPeriod"/>
            </a:pPr>
            <a:r>
              <a:rPr lang="en-US" dirty="0" err="1" smtClean="0"/>
              <a:t>Epithalamus</a:t>
            </a:r>
            <a:r>
              <a:rPr lang="en-US" dirty="0" smtClean="0"/>
              <a:t>, contains pineal body, which affects body by secreting melatonin</a:t>
            </a:r>
          </a:p>
          <a:p>
            <a:pPr marL="457200" indent="-457200">
              <a:buFont typeface="+mj-lt"/>
              <a:buAutoNum type="arabicPeriod"/>
            </a:pPr>
            <a:endParaRPr lang="en-US" dirty="0"/>
          </a:p>
        </p:txBody>
      </p:sp>
      <p:pic>
        <p:nvPicPr>
          <p:cNvPr id="4" name="Picture 3" descr="diencephalon.jpg"/>
          <p:cNvPicPr>
            <a:picLocks noChangeAspect="1"/>
          </p:cNvPicPr>
          <p:nvPr/>
        </p:nvPicPr>
        <p:blipFill rotWithShape="1">
          <a:blip r:embed="rId2">
            <a:extLst>
              <a:ext uri="{28A0092B-C50C-407E-A947-70E740481C1C}">
                <a14:useLocalDpi xmlns:a14="http://schemas.microsoft.com/office/drawing/2010/main" val="0"/>
              </a:ext>
            </a:extLst>
          </a:blip>
          <a:srcRect b="10656"/>
          <a:stretch/>
        </p:blipFill>
        <p:spPr>
          <a:xfrm>
            <a:off x="498471" y="3967842"/>
            <a:ext cx="4304963" cy="2890158"/>
          </a:xfrm>
          <a:prstGeom prst="rect">
            <a:avLst/>
          </a:prstGeom>
        </p:spPr>
      </p:pic>
    </p:spTree>
    <p:extLst>
      <p:ext uri="{BB962C8B-B14F-4D97-AF65-F5344CB8AC3E}">
        <p14:creationId xmlns:p14="http://schemas.microsoft.com/office/powerpoint/2010/main" val="19059489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804049"/>
          </a:xfrm>
        </p:spPr>
        <p:txBody>
          <a:bodyPr/>
          <a:lstStyle/>
          <a:p>
            <a:r>
              <a:rPr lang="en-US" dirty="0" smtClean="0"/>
              <a:t>Diencephalon:</a:t>
            </a:r>
            <a:endParaRPr lang="en-US" dirty="0"/>
          </a:p>
        </p:txBody>
      </p:sp>
      <p:sp>
        <p:nvSpPr>
          <p:cNvPr id="3" name="Content Placeholder 2"/>
          <p:cNvSpPr>
            <a:spLocks noGrp="1"/>
          </p:cNvSpPr>
          <p:nvPr>
            <p:ph idx="1"/>
          </p:nvPr>
        </p:nvSpPr>
        <p:spPr>
          <a:xfrm>
            <a:off x="498471" y="1190512"/>
            <a:ext cx="7792815" cy="2777330"/>
          </a:xfrm>
        </p:spPr>
        <p:txBody>
          <a:bodyPr>
            <a:normAutofit fontScale="70000" lnSpcReduction="20000"/>
          </a:bodyPr>
          <a:lstStyle/>
          <a:p>
            <a:r>
              <a:rPr lang="en-US" dirty="0" smtClean="0"/>
              <a:t>Contains:</a:t>
            </a:r>
          </a:p>
          <a:p>
            <a:pPr marL="457200" indent="-457200">
              <a:buFont typeface="+mj-lt"/>
              <a:buAutoNum type="arabicPeriod"/>
            </a:pPr>
            <a:r>
              <a:rPr lang="en-US" dirty="0" smtClean="0"/>
              <a:t>Thalamus, a relay station for sensory information (filters sensory information coming in)</a:t>
            </a:r>
          </a:p>
          <a:p>
            <a:pPr marL="457200" indent="-457200">
              <a:buFont typeface="+mj-lt"/>
              <a:buAutoNum type="arabicPeriod"/>
            </a:pPr>
            <a:r>
              <a:rPr lang="en-US" dirty="0" smtClean="0"/>
              <a:t>Hypothalamus, puts out a lot of hormones.  Contains centers for rage, pleasure, pain, sex.  Regulates water balance, body temperature, and metabolism.  Regulates pituitary gland (growth hormones, oxytocin, antidiuretic hormone), thyroid stimulating hormones</a:t>
            </a:r>
          </a:p>
          <a:p>
            <a:pPr marL="457200" indent="-457200">
              <a:buFont typeface="+mj-lt"/>
              <a:buAutoNum type="arabicPeriod"/>
            </a:pPr>
            <a:r>
              <a:rPr lang="en-US" dirty="0" err="1" smtClean="0"/>
              <a:t>Epithalamus</a:t>
            </a:r>
            <a:r>
              <a:rPr lang="en-US" dirty="0" smtClean="0"/>
              <a:t>, contains pineal body, which affects body by secreting melatonin</a:t>
            </a:r>
          </a:p>
          <a:p>
            <a:pPr marL="0" indent="0">
              <a:buNone/>
            </a:pPr>
            <a:r>
              <a:rPr lang="en-US" dirty="0" smtClean="0"/>
              <a:t>Pituitary gland- secretes hormones</a:t>
            </a:r>
          </a:p>
          <a:p>
            <a:pPr marL="457200" indent="-457200">
              <a:buFont typeface="+mj-lt"/>
              <a:buAutoNum type="arabicPeriod"/>
            </a:pPr>
            <a:endParaRPr lang="en-US" dirty="0"/>
          </a:p>
        </p:txBody>
      </p:sp>
      <p:pic>
        <p:nvPicPr>
          <p:cNvPr id="4" name="Picture 3" descr="diencephalon.jpg"/>
          <p:cNvPicPr>
            <a:picLocks noChangeAspect="1"/>
          </p:cNvPicPr>
          <p:nvPr/>
        </p:nvPicPr>
        <p:blipFill rotWithShape="1">
          <a:blip r:embed="rId2">
            <a:extLst>
              <a:ext uri="{28A0092B-C50C-407E-A947-70E740481C1C}">
                <a14:useLocalDpi xmlns:a14="http://schemas.microsoft.com/office/drawing/2010/main" val="0"/>
              </a:ext>
            </a:extLst>
          </a:blip>
          <a:srcRect b="10656"/>
          <a:stretch/>
        </p:blipFill>
        <p:spPr>
          <a:xfrm>
            <a:off x="498471" y="3967842"/>
            <a:ext cx="4304963" cy="2890158"/>
          </a:xfrm>
          <a:prstGeom prst="rect">
            <a:avLst/>
          </a:prstGeom>
        </p:spPr>
      </p:pic>
    </p:spTree>
    <p:extLst>
      <p:ext uri="{BB962C8B-B14F-4D97-AF65-F5344CB8AC3E}">
        <p14:creationId xmlns:p14="http://schemas.microsoft.com/office/powerpoint/2010/main" val="354446868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22620"/>
          </a:xfrm>
        </p:spPr>
        <p:txBody>
          <a:bodyPr/>
          <a:lstStyle/>
          <a:p>
            <a:r>
              <a:rPr lang="en-US" dirty="0" smtClean="0"/>
              <a:t>Brainstem: </a:t>
            </a:r>
            <a:r>
              <a:rPr lang="en-US" sz="1800" dirty="0" smtClean="0"/>
              <a:t>(about the size of your thumb)</a:t>
            </a:r>
            <a:endParaRPr lang="en-US" dirty="0"/>
          </a:p>
        </p:txBody>
      </p:sp>
      <p:sp>
        <p:nvSpPr>
          <p:cNvPr id="3" name="Content Placeholder 2"/>
          <p:cNvSpPr>
            <a:spLocks noGrp="1"/>
          </p:cNvSpPr>
          <p:nvPr>
            <p:ph idx="1"/>
          </p:nvPr>
        </p:nvSpPr>
        <p:spPr>
          <a:xfrm>
            <a:off x="498474" y="1106714"/>
            <a:ext cx="6159955" cy="5019449"/>
          </a:xfrm>
        </p:spPr>
        <p:txBody>
          <a:bodyPr/>
          <a:lstStyle/>
          <a:p>
            <a:r>
              <a:rPr lang="en-US" dirty="0" smtClean="0"/>
              <a:t>Midbrain- small, superior part of the brain stem.  Contains the centers for visual reflexes</a:t>
            </a:r>
          </a:p>
          <a:p>
            <a:pPr marL="0" indent="0">
              <a:buNone/>
            </a:pPr>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860" y="870856"/>
            <a:ext cx="1768927" cy="1257531"/>
          </a:xfrm>
          <a:prstGeom prst="rect">
            <a:avLst/>
          </a:prstGeom>
        </p:spPr>
      </p:pic>
    </p:spTree>
    <p:extLst>
      <p:ext uri="{BB962C8B-B14F-4D97-AF65-F5344CB8AC3E}">
        <p14:creationId xmlns:p14="http://schemas.microsoft.com/office/powerpoint/2010/main" val="287376615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22620"/>
          </a:xfrm>
        </p:spPr>
        <p:txBody>
          <a:bodyPr/>
          <a:lstStyle/>
          <a:p>
            <a:r>
              <a:rPr lang="en-US" dirty="0" smtClean="0"/>
              <a:t>Brainstem: </a:t>
            </a:r>
            <a:r>
              <a:rPr lang="en-US" sz="1800" dirty="0" smtClean="0"/>
              <a:t>(about the size of your thumb)</a:t>
            </a:r>
            <a:endParaRPr lang="en-US" dirty="0"/>
          </a:p>
        </p:txBody>
      </p:sp>
      <p:sp>
        <p:nvSpPr>
          <p:cNvPr id="3" name="Content Placeholder 2"/>
          <p:cNvSpPr>
            <a:spLocks noGrp="1"/>
          </p:cNvSpPr>
          <p:nvPr>
            <p:ph idx="1"/>
          </p:nvPr>
        </p:nvSpPr>
        <p:spPr>
          <a:xfrm>
            <a:off x="498474" y="1106714"/>
            <a:ext cx="6159955" cy="5019449"/>
          </a:xfrm>
        </p:spPr>
        <p:txBody>
          <a:bodyPr/>
          <a:lstStyle/>
          <a:p>
            <a:r>
              <a:rPr lang="en-US" dirty="0" smtClean="0"/>
              <a:t>Midbrain- small, superior part of the brain stem.  Contains the centers for visual reflexes</a:t>
            </a:r>
          </a:p>
          <a:p>
            <a:r>
              <a:rPr lang="en-US" dirty="0" smtClean="0"/>
              <a:t>Pons- means bridge, between medulla and midbrain.  Important in the control of breathing</a:t>
            </a:r>
          </a:p>
          <a:p>
            <a:pPr marL="0" indent="0">
              <a:buNone/>
            </a:pPr>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860" y="725714"/>
            <a:ext cx="1768927" cy="1257531"/>
          </a:xfrm>
          <a:prstGeom prst="rect">
            <a:avLst/>
          </a:prstGeom>
        </p:spPr>
      </p:pic>
    </p:spTree>
    <p:extLst>
      <p:ext uri="{BB962C8B-B14F-4D97-AF65-F5344CB8AC3E}">
        <p14:creationId xmlns:p14="http://schemas.microsoft.com/office/powerpoint/2010/main" val="341358880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22620"/>
          </a:xfrm>
        </p:spPr>
        <p:txBody>
          <a:bodyPr/>
          <a:lstStyle/>
          <a:p>
            <a:r>
              <a:rPr lang="en-US" dirty="0" smtClean="0"/>
              <a:t>Brainstem: </a:t>
            </a:r>
            <a:r>
              <a:rPr lang="en-US" sz="1800" dirty="0" smtClean="0"/>
              <a:t>(about the size of your thumb)</a:t>
            </a:r>
            <a:endParaRPr lang="en-US" dirty="0"/>
          </a:p>
        </p:txBody>
      </p:sp>
      <p:sp>
        <p:nvSpPr>
          <p:cNvPr id="3" name="Content Placeholder 2"/>
          <p:cNvSpPr>
            <a:spLocks noGrp="1"/>
          </p:cNvSpPr>
          <p:nvPr>
            <p:ph idx="1"/>
          </p:nvPr>
        </p:nvSpPr>
        <p:spPr>
          <a:xfrm>
            <a:off x="498474" y="1106714"/>
            <a:ext cx="6159955" cy="5019449"/>
          </a:xfrm>
        </p:spPr>
        <p:txBody>
          <a:bodyPr/>
          <a:lstStyle/>
          <a:p>
            <a:r>
              <a:rPr lang="en-US" dirty="0" smtClean="0"/>
              <a:t>Midbrain- small, superior part of the brain stem.  Contains the centers for visual reflexes</a:t>
            </a:r>
          </a:p>
          <a:p>
            <a:r>
              <a:rPr lang="en-US" dirty="0" smtClean="0"/>
              <a:t>Pons- means bridge, between medulla and midbrain.  Important in the control of breathing</a:t>
            </a:r>
          </a:p>
          <a:p>
            <a:r>
              <a:rPr lang="en-US" dirty="0" smtClean="0"/>
              <a:t>Medulla oblongata- inferior part of the brain stem.  Important fiber tract area (group of nerves), especially sensory and motor pathways.  Connects brain to the spinal cord.  Center that regulates heart rate, respiratory rate, blood pressure, swallowing, vomiting, sneezing, and coughing.</a:t>
            </a:r>
          </a:p>
          <a:p>
            <a:pPr marL="0" indent="0">
              <a:buNone/>
            </a:pPr>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860" y="725714"/>
            <a:ext cx="1768927" cy="1257531"/>
          </a:xfrm>
          <a:prstGeom prst="rect">
            <a:avLst/>
          </a:prstGeom>
        </p:spPr>
      </p:pic>
    </p:spTree>
    <p:extLst>
      <p:ext uri="{BB962C8B-B14F-4D97-AF65-F5344CB8AC3E}">
        <p14:creationId xmlns:p14="http://schemas.microsoft.com/office/powerpoint/2010/main" val="390298188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p:txBody>
          <a:bodyPr/>
          <a:lstStyle/>
          <a:p>
            <a:r>
              <a:rPr lang="en-US" dirty="0" smtClean="0"/>
              <a:t>Remarkable abilities- about 3 lbs., texture of cold oatmeal</a:t>
            </a:r>
          </a:p>
          <a:p>
            <a:r>
              <a:rPr lang="en-US" dirty="0" smtClean="0"/>
              <a:t>4 major areas:</a:t>
            </a:r>
          </a:p>
          <a:p>
            <a:pPr marL="457200" indent="-457200">
              <a:buFont typeface="+mj-lt"/>
              <a:buAutoNum type="arabicPeriod"/>
            </a:pPr>
            <a:r>
              <a:rPr lang="en-US" dirty="0" smtClean="0"/>
              <a:t>Cerebral hemispheres</a:t>
            </a:r>
          </a:p>
          <a:p>
            <a:pPr marL="457200" indent="-457200">
              <a:buFont typeface="+mj-lt"/>
              <a:buAutoNum type="arabicPeriod"/>
            </a:pPr>
            <a:r>
              <a:rPr lang="en-US" dirty="0" smtClean="0"/>
              <a:t>Diencephalon (inside middle of the brain)</a:t>
            </a:r>
          </a:p>
        </p:txBody>
      </p:sp>
      <p:pic>
        <p:nvPicPr>
          <p:cNvPr id="4" name="Picture 3" descr="diencephal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760" y="4058557"/>
            <a:ext cx="3333750" cy="2505075"/>
          </a:xfrm>
          <a:prstGeom prst="rect">
            <a:avLst/>
          </a:prstGeom>
        </p:spPr>
      </p:pic>
    </p:spTree>
    <p:extLst>
      <p:ext uri="{BB962C8B-B14F-4D97-AF65-F5344CB8AC3E}">
        <p14:creationId xmlns:p14="http://schemas.microsoft.com/office/powerpoint/2010/main" val="38450624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622620"/>
          </a:xfrm>
        </p:spPr>
        <p:txBody>
          <a:bodyPr/>
          <a:lstStyle/>
          <a:p>
            <a:r>
              <a:rPr lang="en-US" dirty="0" smtClean="0"/>
              <a:t>Brainstem: </a:t>
            </a:r>
            <a:r>
              <a:rPr lang="en-US" sz="1800" dirty="0" smtClean="0"/>
              <a:t>(about the size of your thumb)</a:t>
            </a:r>
            <a:endParaRPr lang="en-US" dirty="0"/>
          </a:p>
        </p:txBody>
      </p:sp>
      <p:sp>
        <p:nvSpPr>
          <p:cNvPr id="3" name="Content Placeholder 2"/>
          <p:cNvSpPr>
            <a:spLocks noGrp="1"/>
          </p:cNvSpPr>
          <p:nvPr>
            <p:ph idx="1"/>
          </p:nvPr>
        </p:nvSpPr>
        <p:spPr>
          <a:xfrm>
            <a:off x="498474" y="1106714"/>
            <a:ext cx="6159955" cy="5170715"/>
          </a:xfrm>
        </p:spPr>
        <p:txBody>
          <a:bodyPr>
            <a:normAutofit fontScale="92500" lnSpcReduction="10000"/>
          </a:bodyPr>
          <a:lstStyle/>
          <a:p>
            <a:r>
              <a:rPr lang="en-US" dirty="0" smtClean="0"/>
              <a:t>Midbrain- small, superior part of the brain stem.  Contains the centers for visual reflexes</a:t>
            </a:r>
          </a:p>
          <a:p>
            <a:r>
              <a:rPr lang="en-US" dirty="0" smtClean="0"/>
              <a:t>Pons- means bridge, between medulla and midbrain.  Important in the control of breathing</a:t>
            </a:r>
          </a:p>
          <a:p>
            <a:r>
              <a:rPr lang="en-US" dirty="0" smtClean="0"/>
              <a:t>Medulla oblongata- inferior part of the brain stem.  Important fiber tract area (group of nerves), especially sensory and motor pathways.  Connects brain to the spinal cord.  Center that regulates heart rate, respiratory rate, blood pressure, swallowing, vomiting, sneezing, and coughing.</a:t>
            </a:r>
          </a:p>
          <a:p>
            <a:r>
              <a:rPr lang="en-US" dirty="0" smtClean="0"/>
              <a:t>Cerebellum- large projection dorsally of occipital lobe.  Outer cortex composed of grey matter (cell bodies), and inner cortex of white matter (axons leaving sensory part).  Responsible for balance and equilibrium.  Rapid adjustments for body tone and body adjustments.</a:t>
            </a:r>
          </a:p>
          <a:p>
            <a:pPr marL="0" indent="0">
              <a:buNone/>
            </a:pPr>
            <a:endParaRPr lang="en-US" dirty="0"/>
          </a:p>
        </p:txBody>
      </p:sp>
      <p:pic>
        <p:nvPicPr>
          <p:cNvPr id="4" name="Picture 3" descr="mid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5860" y="725714"/>
            <a:ext cx="1768927" cy="1257531"/>
          </a:xfrm>
          <a:prstGeom prst="rect">
            <a:avLst/>
          </a:prstGeom>
        </p:spPr>
      </p:pic>
    </p:spTree>
    <p:extLst>
      <p:ext uri="{BB962C8B-B14F-4D97-AF65-F5344CB8AC3E}">
        <p14:creationId xmlns:p14="http://schemas.microsoft.com/office/powerpoint/2010/main" val="234200867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05096"/>
          </a:xfrm>
        </p:spPr>
        <p:txBody>
          <a:bodyPr/>
          <a:lstStyle/>
          <a:p>
            <a:r>
              <a:rPr lang="en-US" dirty="0" smtClean="0"/>
              <a:t>Protection of the CNS</a:t>
            </a:r>
            <a:endParaRPr lang="en-US" dirty="0"/>
          </a:p>
        </p:txBody>
      </p:sp>
      <p:pic>
        <p:nvPicPr>
          <p:cNvPr id="4" name="Content Placeholder 3" descr="Meninges.png"/>
          <p:cNvPicPr>
            <a:picLocks noGrp="1" noChangeAspect="1"/>
          </p:cNvPicPr>
          <p:nvPr>
            <p:ph idx="1"/>
          </p:nvPr>
        </p:nvPicPr>
        <p:blipFill>
          <a:blip r:embed="rId2">
            <a:extLst>
              <a:ext uri="{28A0092B-C50C-407E-A947-70E740481C1C}">
                <a14:useLocalDpi xmlns:a14="http://schemas.microsoft.com/office/drawing/2010/main" val="0"/>
              </a:ext>
            </a:extLst>
          </a:blip>
          <a:srcRect l="1941" r="1941"/>
          <a:stretch>
            <a:fillRect/>
          </a:stretch>
        </p:blipFill>
        <p:spPr>
          <a:xfrm>
            <a:off x="498475" y="1189039"/>
            <a:ext cx="6447746" cy="4212708"/>
          </a:xfrm>
        </p:spPr>
      </p:pic>
      <p:sp>
        <p:nvSpPr>
          <p:cNvPr id="5" name="Right Bracket 4"/>
          <p:cNvSpPr/>
          <p:nvPr/>
        </p:nvSpPr>
        <p:spPr>
          <a:xfrm>
            <a:off x="6369808" y="2640406"/>
            <a:ext cx="576413" cy="1713240"/>
          </a:xfrm>
          <a:prstGeom prst="rightBracket">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stCxn id="5" idx="2"/>
          </p:cNvCxnSpPr>
          <p:nvPr/>
        </p:nvCxnSpPr>
        <p:spPr>
          <a:xfrm flipV="1">
            <a:off x="6946221" y="3486948"/>
            <a:ext cx="270207" cy="10078"/>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7216428" y="3302282"/>
            <a:ext cx="1927572" cy="461665"/>
          </a:xfrm>
          <a:prstGeom prst="rect">
            <a:avLst/>
          </a:prstGeom>
          <a:noFill/>
        </p:spPr>
        <p:txBody>
          <a:bodyPr wrap="square" rtlCol="0">
            <a:spAutoFit/>
          </a:bodyPr>
          <a:lstStyle/>
          <a:p>
            <a:r>
              <a:rPr lang="en-US" sz="2400" dirty="0" smtClean="0"/>
              <a:t>Meninges</a:t>
            </a:r>
            <a:endParaRPr lang="en-US" sz="2400" dirty="0"/>
          </a:p>
        </p:txBody>
      </p:sp>
    </p:spTree>
    <p:extLst>
      <p:ext uri="{BB962C8B-B14F-4D97-AF65-F5344CB8AC3E}">
        <p14:creationId xmlns:p14="http://schemas.microsoft.com/office/powerpoint/2010/main" val="321111988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05096"/>
          </a:xfrm>
        </p:spPr>
        <p:txBody>
          <a:bodyPr/>
          <a:lstStyle/>
          <a:p>
            <a:r>
              <a:rPr lang="en-US" dirty="0" smtClean="0"/>
              <a:t>Protection of the CNS</a:t>
            </a:r>
            <a:endParaRPr lang="en-US" dirty="0"/>
          </a:p>
        </p:txBody>
      </p:sp>
      <p:pic>
        <p:nvPicPr>
          <p:cNvPr id="4" name="Content Placeholder 3" descr="Meninges.png"/>
          <p:cNvPicPr>
            <a:picLocks noGrp="1" noChangeAspect="1"/>
          </p:cNvPicPr>
          <p:nvPr>
            <p:ph idx="1"/>
          </p:nvPr>
        </p:nvPicPr>
        <p:blipFill>
          <a:blip r:embed="rId2">
            <a:extLst>
              <a:ext uri="{28A0092B-C50C-407E-A947-70E740481C1C}">
                <a14:useLocalDpi xmlns:a14="http://schemas.microsoft.com/office/drawing/2010/main" val="0"/>
              </a:ext>
            </a:extLst>
          </a:blip>
          <a:srcRect l="1941" r="1941"/>
          <a:stretch>
            <a:fillRect/>
          </a:stretch>
        </p:blipFill>
        <p:spPr>
          <a:xfrm>
            <a:off x="498474" y="1189190"/>
            <a:ext cx="2081700" cy="1360102"/>
          </a:xfrm>
        </p:spPr>
      </p:pic>
      <p:sp>
        <p:nvSpPr>
          <p:cNvPr id="5" name="Right Bracket 4"/>
          <p:cNvSpPr/>
          <p:nvPr/>
        </p:nvSpPr>
        <p:spPr>
          <a:xfrm>
            <a:off x="2291967" y="1625987"/>
            <a:ext cx="576413" cy="538960"/>
          </a:xfrm>
          <a:prstGeom prst="rightBracket">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stCxn id="5" idx="2"/>
            <a:endCxn id="8" idx="1"/>
          </p:cNvCxnSpPr>
          <p:nvPr/>
        </p:nvCxnSpPr>
        <p:spPr>
          <a:xfrm>
            <a:off x="2868380" y="1895467"/>
            <a:ext cx="33068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99060" y="1741578"/>
            <a:ext cx="1927572" cy="307777"/>
          </a:xfrm>
          <a:prstGeom prst="rect">
            <a:avLst/>
          </a:prstGeom>
          <a:noFill/>
        </p:spPr>
        <p:txBody>
          <a:bodyPr wrap="square" rtlCol="0">
            <a:spAutoFit/>
          </a:bodyPr>
          <a:lstStyle/>
          <a:p>
            <a:r>
              <a:rPr lang="en-US" sz="1400" dirty="0" smtClean="0"/>
              <a:t>Meninges</a:t>
            </a:r>
            <a:endParaRPr lang="en-US" sz="1400" dirty="0"/>
          </a:p>
        </p:txBody>
      </p:sp>
      <p:sp>
        <p:nvSpPr>
          <p:cNvPr id="17" name="TextBox 16"/>
          <p:cNvSpPr txBox="1"/>
          <p:nvPr/>
        </p:nvSpPr>
        <p:spPr>
          <a:xfrm>
            <a:off x="498474" y="2741184"/>
            <a:ext cx="7987884" cy="2031325"/>
          </a:xfrm>
          <a:prstGeom prst="rect">
            <a:avLst/>
          </a:prstGeom>
          <a:noFill/>
        </p:spPr>
        <p:txBody>
          <a:bodyPr wrap="square" rtlCol="0">
            <a:spAutoFit/>
          </a:bodyPr>
          <a:lstStyle/>
          <a:p>
            <a:pPr marL="342900" indent="-342900">
              <a:buAutoNum type="arabicPeriod"/>
            </a:pPr>
            <a:r>
              <a:rPr lang="en-US" dirty="0" smtClean="0"/>
              <a:t>Dura Mater: (hard mother)</a:t>
            </a:r>
          </a:p>
          <a:p>
            <a:pPr marL="742950" lvl="1" indent="-285750">
              <a:buFont typeface="Arial"/>
              <a:buChar char="•"/>
            </a:pPr>
            <a:r>
              <a:rPr lang="en-US" dirty="0"/>
              <a:t>	</a:t>
            </a:r>
            <a:r>
              <a:rPr lang="en-US" dirty="0" smtClean="0"/>
              <a:t>2 layers of connective tissue</a:t>
            </a:r>
          </a:p>
          <a:p>
            <a:pPr marL="1200150" lvl="2" indent="-285750">
              <a:buFont typeface="Courier New"/>
              <a:buChar char="o"/>
            </a:pPr>
            <a:r>
              <a:rPr lang="en-US" dirty="0" smtClean="0"/>
              <a:t>One is attached to the </a:t>
            </a:r>
            <a:r>
              <a:rPr lang="en-US" dirty="0" err="1" smtClean="0"/>
              <a:t>periosteum</a:t>
            </a:r>
            <a:r>
              <a:rPr lang="en-US" dirty="0" smtClean="0"/>
              <a:t> of the bone</a:t>
            </a:r>
          </a:p>
          <a:p>
            <a:pPr marL="1200150" lvl="2" indent="-285750">
              <a:buFont typeface="Courier New"/>
              <a:buChar char="o"/>
            </a:pPr>
            <a:r>
              <a:rPr lang="en-US" dirty="0" smtClean="0"/>
              <a:t>One is the outermost covering of the brain and spinal cord</a:t>
            </a:r>
          </a:p>
          <a:p>
            <a:pPr marL="742950" lvl="1" indent="-285750">
              <a:buFont typeface="Arial"/>
              <a:buChar char="•"/>
            </a:pPr>
            <a:r>
              <a:rPr lang="en-US" dirty="0" smtClean="0"/>
              <a:t>Folds inward and forms sinuses for venous blood</a:t>
            </a:r>
          </a:p>
          <a:p>
            <a:pPr marL="742950" lvl="1" indent="-285750">
              <a:buFont typeface="Arial"/>
              <a:buChar char="•"/>
            </a:pP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205672326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05096"/>
          </a:xfrm>
        </p:spPr>
        <p:txBody>
          <a:bodyPr/>
          <a:lstStyle/>
          <a:p>
            <a:r>
              <a:rPr lang="en-US" dirty="0" smtClean="0"/>
              <a:t>Protection of the CNS</a:t>
            </a:r>
            <a:endParaRPr lang="en-US" dirty="0"/>
          </a:p>
        </p:txBody>
      </p:sp>
      <p:pic>
        <p:nvPicPr>
          <p:cNvPr id="4" name="Content Placeholder 3" descr="Meninges.png"/>
          <p:cNvPicPr>
            <a:picLocks noGrp="1" noChangeAspect="1"/>
          </p:cNvPicPr>
          <p:nvPr>
            <p:ph idx="1"/>
          </p:nvPr>
        </p:nvPicPr>
        <p:blipFill>
          <a:blip r:embed="rId2">
            <a:extLst>
              <a:ext uri="{28A0092B-C50C-407E-A947-70E740481C1C}">
                <a14:useLocalDpi xmlns:a14="http://schemas.microsoft.com/office/drawing/2010/main" val="0"/>
              </a:ext>
            </a:extLst>
          </a:blip>
          <a:srcRect l="1941" r="1941"/>
          <a:stretch>
            <a:fillRect/>
          </a:stretch>
        </p:blipFill>
        <p:spPr>
          <a:xfrm>
            <a:off x="498474" y="1189190"/>
            <a:ext cx="2081700" cy="1360102"/>
          </a:xfrm>
        </p:spPr>
      </p:pic>
      <p:sp>
        <p:nvSpPr>
          <p:cNvPr id="5" name="Right Bracket 4"/>
          <p:cNvSpPr/>
          <p:nvPr/>
        </p:nvSpPr>
        <p:spPr>
          <a:xfrm>
            <a:off x="2291967" y="1625987"/>
            <a:ext cx="576413" cy="538960"/>
          </a:xfrm>
          <a:prstGeom prst="rightBracket">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stCxn id="5" idx="2"/>
            <a:endCxn id="8" idx="1"/>
          </p:cNvCxnSpPr>
          <p:nvPr/>
        </p:nvCxnSpPr>
        <p:spPr>
          <a:xfrm>
            <a:off x="2868380" y="1895467"/>
            <a:ext cx="33068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99060" y="1741578"/>
            <a:ext cx="1927572" cy="307777"/>
          </a:xfrm>
          <a:prstGeom prst="rect">
            <a:avLst/>
          </a:prstGeom>
          <a:noFill/>
        </p:spPr>
        <p:txBody>
          <a:bodyPr wrap="square" rtlCol="0">
            <a:spAutoFit/>
          </a:bodyPr>
          <a:lstStyle/>
          <a:p>
            <a:r>
              <a:rPr lang="en-US" sz="1400" dirty="0" smtClean="0"/>
              <a:t>Meninges</a:t>
            </a:r>
            <a:endParaRPr lang="en-US" sz="1400" dirty="0"/>
          </a:p>
        </p:txBody>
      </p:sp>
      <p:sp>
        <p:nvSpPr>
          <p:cNvPr id="17" name="TextBox 16"/>
          <p:cNvSpPr txBox="1"/>
          <p:nvPr/>
        </p:nvSpPr>
        <p:spPr>
          <a:xfrm>
            <a:off x="498474" y="2741184"/>
            <a:ext cx="7987884" cy="2308324"/>
          </a:xfrm>
          <a:prstGeom prst="rect">
            <a:avLst/>
          </a:prstGeom>
          <a:noFill/>
        </p:spPr>
        <p:txBody>
          <a:bodyPr wrap="square" rtlCol="0">
            <a:spAutoFit/>
          </a:bodyPr>
          <a:lstStyle/>
          <a:p>
            <a:pPr marL="342900" indent="-342900">
              <a:buAutoNum type="arabicPeriod"/>
            </a:pPr>
            <a:r>
              <a:rPr lang="en-US" dirty="0" smtClean="0"/>
              <a:t>Dura Mater: (hard mother)</a:t>
            </a:r>
          </a:p>
          <a:p>
            <a:pPr marL="742950" lvl="1" indent="-285750">
              <a:buFont typeface="Arial"/>
              <a:buChar char="•"/>
            </a:pPr>
            <a:r>
              <a:rPr lang="en-US" dirty="0"/>
              <a:t>	</a:t>
            </a:r>
            <a:r>
              <a:rPr lang="en-US" dirty="0" smtClean="0"/>
              <a:t>2 layers of connective tissue</a:t>
            </a:r>
          </a:p>
          <a:p>
            <a:pPr marL="1200150" lvl="2" indent="-285750">
              <a:buFont typeface="Courier New"/>
              <a:buChar char="o"/>
            </a:pPr>
            <a:r>
              <a:rPr lang="en-US" dirty="0" smtClean="0"/>
              <a:t>One is attached to the </a:t>
            </a:r>
            <a:r>
              <a:rPr lang="en-US" dirty="0" err="1" smtClean="0"/>
              <a:t>periosteum</a:t>
            </a:r>
            <a:r>
              <a:rPr lang="en-US" dirty="0" smtClean="0"/>
              <a:t> of the bone</a:t>
            </a:r>
          </a:p>
          <a:p>
            <a:pPr marL="1200150" lvl="2" indent="-285750">
              <a:buFont typeface="Courier New"/>
              <a:buChar char="o"/>
            </a:pPr>
            <a:r>
              <a:rPr lang="en-US" dirty="0" smtClean="0"/>
              <a:t>One is the outermost covering of the brain and spinal cord</a:t>
            </a:r>
          </a:p>
          <a:p>
            <a:pPr marL="742950" lvl="1" indent="-285750">
              <a:buFont typeface="Arial"/>
              <a:buChar char="•"/>
            </a:pPr>
            <a:r>
              <a:rPr lang="en-US" dirty="0" smtClean="0"/>
              <a:t>Folds inward and forms sinuses for venous blood</a:t>
            </a:r>
          </a:p>
          <a:p>
            <a:pPr marL="742950" lvl="1" indent="-285750">
              <a:buFont typeface="Arial"/>
              <a:buChar char="•"/>
            </a:pPr>
            <a:endParaRPr lang="en-US" dirty="0"/>
          </a:p>
          <a:p>
            <a:pPr marL="342900" indent="-342900">
              <a:buFont typeface="+mj-lt"/>
              <a:buAutoNum type="arabicPeriod"/>
            </a:pPr>
            <a:r>
              <a:rPr lang="en-US" dirty="0" smtClean="0"/>
              <a:t>Arachnoid Mater: (spider mother)</a:t>
            </a:r>
          </a:p>
          <a:p>
            <a:pPr marL="800100" lvl="1" indent="-342900">
              <a:buFont typeface="Arial"/>
              <a:buChar char="•"/>
            </a:pPr>
            <a:r>
              <a:rPr lang="en-US" dirty="0" smtClean="0"/>
              <a:t>Threadlike connective tissue that attaches to the innermost layers</a:t>
            </a:r>
            <a:endParaRPr lang="en-US" dirty="0"/>
          </a:p>
        </p:txBody>
      </p:sp>
    </p:spTree>
    <p:extLst>
      <p:ext uri="{BB962C8B-B14F-4D97-AF65-F5344CB8AC3E}">
        <p14:creationId xmlns:p14="http://schemas.microsoft.com/office/powerpoint/2010/main" val="392741214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05096"/>
          </a:xfrm>
        </p:spPr>
        <p:txBody>
          <a:bodyPr/>
          <a:lstStyle/>
          <a:p>
            <a:r>
              <a:rPr lang="en-US" dirty="0" smtClean="0"/>
              <a:t>Protection of the CNS</a:t>
            </a:r>
            <a:endParaRPr lang="en-US" dirty="0"/>
          </a:p>
        </p:txBody>
      </p:sp>
      <p:pic>
        <p:nvPicPr>
          <p:cNvPr id="4" name="Content Placeholder 3" descr="Meninges.png"/>
          <p:cNvPicPr>
            <a:picLocks noGrp="1" noChangeAspect="1"/>
          </p:cNvPicPr>
          <p:nvPr>
            <p:ph idx="1"/>
          </p:nvPr>
        </p:nvPicPr>
        <p:blipFill>
          <a:blip r:embed="rId2">
            <a:extLst>
              <a:ext uri="{28A0092B-C50C-407E-A947-70E740481C1C}">
                <a14:useLocalDpi xmlns:a14="http://schemas.microsoft.com/office/drawing/2010/main" val="0"/>
              </a:ext>
            </a:extLst>
          </a:blip>
          <a:srcRect l="1941" r="1941"/>
          <a:stretch>
            <a:fillRect/>
          </a:stretch>
        </p:blipFill>
        <p:spPr>
          <a:xfrm>
            <a:off x="498474" y="1189190"/>
            <a:ext cx="2081700" cy="1360102"/>
          </a:xfrm>
        </p:spPr>
      </p:pic>
      <p:sp>
        <p:nvSpPr>
          <p:cNvPr id="5" name="Right Bracket 4"/>
          <p:cNvSpPr/>
          <p:nvPr/>
        </p:nvSpPr>
        <p:spPr>
          <a:xfrm>
            <a:off x="2291967" y="1625987"/>
            <a:ext cx="576413" cy="538960"/>
          </a:xfrm>
          <a:prstGeom prst="rightBracket">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Connector 6"/>
          <p:cNvCxnSpPr>
            <a:stCxn id="5" idx="2"/>
            <a:endCxn id="8" idx="1"/>
          </p:cNvCxnSpPr>
          <p:nvPr/>
        </p:nvCxnSpPr>
        <p:spPr>
          <a:xfrm>
            <a:off x="2868380" y="1895467"/>
            <a:ext cx="330680" cy="0"/>
          </a:xfrm>
          <a:prstGeom prst="line">
            <a:avLst/>
          </a:prstGeom>
          <a:ln w="38100" cmpd="sng"/>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199060" y="1741578"/>
            <a:ext cx="1927572" cy="307777"/>
          </a:xfrm>
          <a:prstGeom prst="rect">
            <a:avLst/>
          </a:prstGeom>
          <a:noFill/>
        </p:spPr>
        <p:txBody>
          <a:bodyPr wrap="square" rtlCol="0">
            <a:spAutoFit/>
          </a:bodyPr>
          <a:lstStyle/>
          <a:p>
            <a:r>
              <a:rPr lang="en-US" sz="1400" dirty="0" smtClean="0"/>
              <a:t>Meninges</a:t>
            </a:r>
            <a:endParaRPr lang="en-US" sz="1400" dirty="0"/>
          </a:p>
        </p:txBody>
      </p:sp>
      <p:sp>
        <p:nvSpPr>
          <p:cNvPr id="17" name="TextBox 16"/>
          <p:cNvSpPr txBox="1"/>
          <p:nvPr/>
        </p:nvSpPr>
        <p:spPr>
          <a:xfrm>
            <a:off x="498474" y="2741184"/>
            <a:ext cx="7987884" cy="3139321"/>
          </a:xfrm>
          <a:prstGeom prst="rect">
            <a:avLst/>
          </a:prstGeom>
          <a:noFill/>
        </p:spPr>
        <p:txBody>
          <a:bodyPr wrap="square" rtlCol="0">
            <a:spAutoFit/>
          </a:bodyPr>
          <a:lstStyle/>
          <a:p>
            <a:pPr marL="342900" indent="-342900">
              <a:buAutoNum type="arabicPeriod"/>
            </a:pPr>
            <a:r>
              <a:rPr lang="en-US" dirty="0" smtClean="0"/>
              <a:t>Dura Mater: (hard mother)</a:t>
            </a:r>
          </a:p>
          <a:p>
            <a:pPr marL="742950" lvl="1" indent="-285750">
              <a:buFont typeface="Arial"/>
              <a:buChar char="•"/>
            </a:pPr>
            <a:r>
              <a:rPr lang="en-US" dirty="0"/>
              <a:t>	</a:t>
            </a:r>
            <a:r>
              <a:rPr lang="en-US" dirty="0" smtClean="0"/>
              <a:t>2 layers of connective tissue</a:t>
            </a:r>
          </a:p>
          <a:p>
            <a:pPr marL="1200150" lvl="2" indent="-285750">
              <a:buFont typeface="Courier New"/>
              <a:buChar char="o"/>
            </a:pPr>
            <a:r>
              <a:rPr lang="en-US" dirty="0" smtClean="0"/>
              <a:t>One is attached to the </a:t>
            </a:r>
            <a:r>
              <a:rPr lang="en-US" dirty="0" err="1" smtClean="0"/>
              <a:t>periosteum</a:t>
            </a:r>
            <a:r>
              <a:rPr lang="en-US" dirty="0" smtClean="0"/>
              <a:t> of the bone</a:t>
            </a:r>
          </a:p>
          <a:p>
            <a:pPr marL="1200150" lvl="2" indent="-285750">
              <a:buFont typeface="Courier New"/>
              <a:buChar char="o"/>
            </a:pPr>
            <a:r>
              <a:rPr lang="en-US" dirty="0" smtClean="0"/>
              <a:t>One is the outermost covering of the brain and spinal cord</a:t>
            </a:r>
          </a:p>
          <a:p>
            <a:pPr marL="742950" lvl="1" indent="-285750">
              <a:buFont typeface="Arial"/>
              <a:buChar char="•"/>
            </a:pPr>
            <a:r>
              <a:rPr lang="en-US" dirty="0" smtClean="0"/>
              <a:t>Folds inward and forms sinuses for venous blood</a:t>
            </a:r>
          </a:p>
          <a:p>
            <a:pPr marL="742950" lvl="1" indent="-285750">
              <a:buFont typeface="Arial"/>
              <a:buChar char="•"/>
            </a:pPr>
            <a:endParaRPr lang="en-US" dirty="0"/>
          </a:p>
          <a:p>
            <a:pPr marL="342900" indent="-342900">
              <a:buFont typeface="+mj-lt"/>
              <a:buAutoNum type="arabicPeriod"/>
            </a:pPr>
            <a:r>
              <a:rPr lang="en-US" dirty="0" smtClean="0"/>
              <a:t>Arachnoid Mater: (spider mother)</a:t>
            </a:r>
          </a:p>
          <a:p>
            <a:pPr marL="800100" lvl="1" indent="-342900">
              <a:buFont typeface="Arial"/>
              <a:buChar char="•"/>
            </a:pPr>
            <a:r>
              <a:rPr lang="en-US" dirty="0" smtClean="0"/>
              <a:t>Threadlike connective tissue that attaches to the innermost layers</a:t>
            </a:r>
          </a:p>
          <a:p>
            <a:pPr marL="800100" lvl="1" indent="-342900">
              <a:buFont typeface="Arial"/>
              <a:buChar char="•"/>
            </a:pPr>
            <a:endParaRPr lang="en-US" dirty="0"/>
          </a:p>
          <a:p>
            <a:pPr marL="342900" indent="-342900">
              <a:buFont typeface="+mj-lt"/>
              <a:buAutoNum type="arabicPeriod"/>
            </a:pPr>
            <a:r>
              <a:rPr lang="en-US" dirty="0" err="1" smtClean="0"/>
              <a:t>Pia</a:t>
            </a:r>
            <a:r>
              <a:rPr lang="en-US" dirty="0" smtClean="0"/>
              <a:t> Mater: (gentle, delicate mother)</a:t>
            </a:r>
          </a:p>
          <a:p>
            <a:pPr marL="800100" lvl="1" indent="-342900">
              <a:buFont typeface="Arial"/>
              <a:buChar char="•"/>
            </a:pPr>
            <a:r>
              <a:rPr lang="en-US" dirty="0" smtClean="0"/>
              <a:t>Thin layer of connective tissue that clings to the brain and spinal cord</a:t>
            </a:r>
            <a:endParaRPr lang="en-US" dirty="0"/>
          </a:p>
        </p:txBody>
      </p:sp>
    </p:spTree>
    <p:extLst>
      <p:ext uri="{BB962C8B-B14F-4D97-AF65-F5344CB8AC3E}">
        <p14:creationId xmlns:p14="http://schemas.microsoft.com/office/powerpoint/2010/main" val="245826700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65564"/>
          </a:xfrm>
        </p:spPr>
        <p:txBody>
          <a:bodyPr/>
          <a:lstStyle/>
          <a:p>
            <a:r>
              <a:rPr lang="en-US" dirty="0"/>
              <a:t>Protection of the CNS</a:t>
            </a:r>
          </a:p>
        </p:txBody>
      </p:sp>
      <p:pic>
        <p:nvPicPr>
          <p:cNvPr id="4" name="Content Placeholder 3" descr="cerebrospinal flui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979" r="-11979" b="8242"/>
          <a:stretch/>
        </p:blipFill>
        <p:spPr>
          <a:xfrm>
            <a:off x="498475" y="1249363"/>
            <a:ext cx="7556500" cy="4474875"/>
          </a:xfrm>
        </p:spPr>
      </p:pic>
    </p:spTree>
    <p:extLst>
      <p:ext uri="{BB962C8B-B14F-4D97-AF65-F5344CB8AC3E}">
        <p14:creationId xmlns:p14="http://schemas.microsoft.com/office/powerpoint/2010/main" val="8307948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765564"/>
          </a:xfrm>
        </p:spPr>
        <p:txBody>
          <a:bodyPr/>
          <a:lstStyle/>
          <a:p>
            <a:r>
              <a:rPr lang="en-US" dirty="0"/>
              <a:t>Protection of the CNS</a:t>
            </a:r>
          </a:p>
        </p:txBody>
      </p:sp>
      <p:pic>
        <p:nvPicPr>
          <p:cNvPr id="4" name="Content Placeholder 3" descr="cerebrospinal fluid.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1979" r="-11979" b="8242"/>
          <a:stretch/>
        </p:blipFill>
        <p:spPr>
          <a:xfrm>
            <a:off x="1014312" y="2726985"/>
            <a:ext cx="6395431" cy="3787303"/>
          </a:xfrm>
        </p:spPr>
      </p:pic>
      <p:sp>
        <p:nvSpPr>
          <p:cNvPr id="3" name="TextBox 2"/>
          <p:cNvSpPr txBox="1"/>
          <p:nvPr/>
        </p:nvSpPr>
        <p:spPr>
          <a:xfrm>
            <a:off x="498474" y="1249658"/>
            <a:ext cx="7556313" cy="1200329"/>
          </a:xfrm>
          <a:prstGeom prst="rect">
            <a:avLst/>
          </a:prstGeom>
          <a:noFill/>
        </p:spPr>
        <p:txBody>
          <a:bodyPr wrap="square" rtlCol="0">
            <a:spAutoFit/>
          </a:bodyPr>
          <a:lstStyle/>
          <a:p>
            <a:r>
              <a:rPr lang="en-US" dirty="0" smtClean="0"/>
              <a:t>Cerebrospinal fluid- fluid in brain</a:t>
            </a:r>
          </a:p>
          <a:p>
            <a:endParaRPr lang="en-US" dirty="0"/>
          </a:p>
          <a:p>
            <a:pPr marL="285750" indent="-285750">
              <a:buFont typeface="Arial"/>
              <a:buChar char="•"/>
            </a:pPr>
            <a:r>
              <a:rPr lang="en-US" dirty="0" smtClean="0"/>
              <a:t>Watery cushion that protects the nervous tissue from blow and trauma.</a:t>
            </a:r>
            <a:endParaRPr lang="en-US" dirty="0"/>
          </a:p>
        </p:txBody>
      </p:sp>
    </p:spTree>
    <p:extLst>
      <p:ext uri="{BB962C8B-B14F-4D97-AF65-F5344CB8AC3E}">
        <p14:creationId xmlns:p14="http://schemas.microsoft.com/office/powerpoint/2010/main" val="3162569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906654"/>
          </a:xfrm>
        </p:spPr>
        <p:txBody>
          <a:bodyPr/>
          <a:lstStyle/>
          <a:p>
            <a:r>
              <a:rPr lang="en-US" dirty="0" smtClean="0"/>
              <a:t>Protection of the CNS</a:t>
            </a:r>
            <a:endParaRPr lang="en-US" dirty="0"/>
          </a:p>
        </p:txBody>
      </p:sp>
      <p:pic>
        <p:nvPicPr>
          <p:cNvPr id="4" name="Content Placeholder 3" descr="bbb.jpg"/>
          <p:cNvPicPr>
            <a:picLocks noGrp="1" noChangeAspect="1"/>
          </p:cNvPicPr>
          <p:nvPr>
            <p:ph idx="1"/>
          </p:nvPr>
        </p:nvPicPr>
        <p:blipFill>
          <a:blip r:embed="rId2">
            <a:extLst>
              <a:ext uri="{28A0092B-C50C-407E-A947-70E740481C1C}">
                <a14:useLocalDpi xmlns:a14="http://schemas.microsoft.com/office/drawing/2010/main" val="0"/>
              </a:ext>
            </a:extLst>
          </a:blip>
          <a:srcRect t="8011" b="8011"/>
          <a:stretch>
            <a:fillRect/>
          </a:stretch>
        </p:blipFill>
        <p:spPr>
          <a:xfrm>
            <a:off x="498475" y="1834175"/>
            <a:ext cx="7556500" cy="4735415"/>
          </a:xfrm>
        </p:spPr>
      </p:pic>
      <p:sp>
        <p:nvSpPr>
          <p:cNvPr id="5" name="TextBox 4"/>
          <p:cNvSpPr txBox="1"/>
          <p:nvPr/>
        </p:nvSpPr>
        <p:spPr>
          <a:xfrm>
            <a:off x="498474" y="1088411"/>
            <a:ext cx="7556313" cy="461665"/>
          </a:xfrm>
          <a:prstGeom prst="rect">
            <a:avLst/>
          </a:prstGeom>
          <a:noFill/>
        </p:spPr>
        <p:txBody>
          <a:bodyPr wrap="square" rtlCol="0">
            <a:spAutoFit/>
          </a:bodyPr>
          <a:lstStyle/>
          <a:p>
            <a:r>
              <a:rPr lang="en-US" sz="2400" dirty="0" smtClean="0"/>
              <a:t>Blood Brain Barrier</a:t>
            </a:r>
            <a:endParaRPr lang="en-US" sz="2400" dirty="0"/>
          </a:p>
        </p:txBody>
      </p:sp>
    </p:spTree>
    <p:extLst>
      <p:ext uri="{BB962C8B-B14F-4D97-AF65-F5344CB8AC3E}">
        <p14:creationId xmlns:p14="http://schemas.microsoft.com/office/powerpoint/2010/main" val="1601473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484094"/>
            <a:ext cx="7556313" cy="906654"/>
          </a:xfrm>
        </p:spPr>
        <p:txBody>
          <a:bodyPr/>
          <a:lstStyle/>
          <a:p>
            <a:r>
              <a:rPr lang="en-US" dirty="0" smtClean="0"/>
              <a:t>Protection of the CNS</a:t>
            </a:r>
            <a:endParaRPr lang="en-US" dirty="0"/>
          </a:p>
        </p:txBody>
      </p:sp>
      <p:pic>
        <p:nvPicPr>
          <p:cNvPr id="4" name="Content Placeholder 3" descr="bbb.jpg"/>
          <p:cNvPicPr>
            <a:picLocks noGrp="1" noChangeAspect="1"/>
          </p:cNvPicPr>
          <p:nvPr>
            <p:ph idx="1"/>
          </p:nvPr>
        </p:nvPicPr>
        <p:blipFill>
          <a:blip r:embed="rId2">
            <a:extLst>
              <a:ext uri="{28A0092B-C50C-407E-A947-70E740481C1C}">
                <a14:useLocalDpi xmlns:a14="http://schemas.microsoft.com/office/drawing/2010/main" val="0"/>
              </a:ext>
            </a:extLst>
          </a:blip>
          <a:srcRect t="8011" b="8011"/>
          <a:stretch>
            <a:fillRect/>
          </a:stretch>
        </p:blipFill>
        <p:spPr>
          <a:xfrm>
            <a:off x="1586986" y="3206018"/>
            <a:ext cx="5367392" cy="3363572"/>
          </a:xfrm>
        </p:spPr>
      </p:pic>
      <p:sp>
        <p:nvSpPr>
          <p:cNvPr id="5" name="TextBox 4"/>
          <p:cNvSpPr txBox="1"/>
          <p:nvPr/>
        </p:nvSpPr>
        <p:spPr>
          <a:xfrm>
            <a:off x="498474" y="1088411"/>
            <a:ext cx="7556313" cy="1938992"/>
          </a:xfrm>
          <a:prstGeom prst="rect">
            <a:avLst/>
          </a:prstGeom>
          <a:noFill/>
        </p:spPr>
        <p:txBody>
          <a:bodyPr wrap="square" rtlCol="0">
            <a:spAutoFit/>
          </a:bodyPr>
          <a:lstStyle/>
          <a:p>
            <a:r>
              <a:rPr lang="en-US" sz="2400" dirty="0" smtClean="0"/>
              <a:t>Blood Brain Barrier- membranes that separate the brain and blood.  Keeps out bacteria, toxins, proteins and hydrophilic molecules, while allowing the diffusion of O2 and CO2, hormones, anesthesia, and active transport of glucose.</a:t>
            </a:r>
            <a:endParaRPr lang="en-US" sz="2400" dirty="0"/>
          </a:p>
        </p:txBody>
      </p:sp>
    </p:spTree>
    <p:extLst>
      <p:ext uri="{BB962C8B-B14F-4D97-AF65-F5344CB8AC3E}">
        <p14:creationId xmlns:p14="http://schemas.microsoft.com/office/powerpoint/2010/main" val="3690212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Diseases</a:t>
            </a:r>
            <a:endParaRPr lang="en-US" dirty="0"/>
          </a:p>
        </p:txBody>
      </p:sp>
      <p:sp>
        <p:nvSpPr>
          <p:cNvPr id="3" name="Content Placeholder 2"/>
          <p:cNvSpPr>
            <a:spLocks noGrp="1"/>
          </p:cNvSpPr>
          <p:nvPr>
            <p:ph idx="1"/>
          </p:nvPr>
        </p:nvSpPr>
        <p:spPr>
          <a:xfrm>
            <a:off x="498474" y="1330282"/>
            <a:ext cx="7556313" cy="4795882"/>
          </a:xfrm>
        </p:spPr>
        <p:txBody>
          <a:bodyPr>
            <a:normAutofit/>
          </a:bodyPr>
          <a:lstStyle/>
          <a:p>
            <a:r>
              <a:rPr lang="en-US" sz="2800" dirty="0" smtClean="0"/>
              <a:t>Meningitis- infection of the meninges.  Can be bacterial or viral.  May spread to the CNS.</a:t>
            </a:r>
          </a:p>
          <a:p>
            <a:pPr lvl="1"/>
            <a:r>
              <a:rPr lang="en-US" sz="2600" dirty="0" smtClean="0"/>
              <a:t>Can cause disruption of the brain-blood barrier, allowing bacteria and toxins to </a:t>
            </a:r>
            <a:r>
              <a:rPr lang="en-US" sz="2600" smtClean="0"/>
              <a:t>enter the CNS.</a:t>
            </a:r>
            <a:endParaRPr lang="en-US" sz="2600" dirty="0"/>
          </a:p>
        </p:txBody>
      </p:sp>
    </p:spTree>
    <p:extLst>
      <p:ext uri="{BB962C8B-B14F-4D97-AF65-F5344CB8AC3E}">
        <p14:creationId xmlns:p14="http://schemas.microsoft.com/office/powerpoint/2010/main" val="211972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sp>
        <p:nvSpPr>
          <p:cNvPr id="3" name="Content Placeholder 2"/>
          <p:cNvSpPr>
            <a:spLocks noGrp="1"/>
          </p:cNvSpPr>
          <p:nvPr>
            <p:ph idx="1"/>
          </p:nvPr>
        </p:nvSpPr>
        <p:spPr>
          <a:xfrm>
            <a:off x="498474" y="1981200"/>
            <a:ext cx="7556313" cy="4144963"/>
          </a:xfrm>
        </p:spPr>
        <p:txBody>
          <a:bodyPr/>
          <a:lstStyle/>
          <a:p>
            <a:r>
              <a:rPr lang="en-US" dirty="0" smtClean="0"/>
              <a:t>Remarkable abilities- about 3 lbs., texture of cold oatmeal</a:t>
            </a:r>
          </a:p>
          <a:p>
            <a:r>
              <a:rPr lang="en-US" dirty="0" smtClean="0"/>
              <a:t>4 major areas:</a:t>
            </a:r>
          </a:p>
          <a:p>
            <a:pPr marL="457200" indent="-457200">
              <a:buFont typeface="+mj-lt"/>
              <a:buAutoNum type="arabicPeriod"/>
            </a:pPr>
            <a:r>
              <a:rPr lang="en-US" dirty="0" smtClean="0"/>
              <a:t>Cerebral hemispheres</a:t>
            </a:r>
          </a:p>
          <a:p>
            <a:pPr marL="457200" indent="-457200">
              <a:buFont typeface="+mj-lt"/>
              <a:buAutoNum type="arabicPeriod"/>
            </a:pPr>
            <a:r>
              <a:rPr lang="en-US" dirty="0" smtClean="0"/>
              <a:t>Diencephalon (inside middle of the brain)</a:t>
            </a:r>
          </a:p>
          <a:p>
            <a:pPr marL="457200" indent="-457200">
              <a:buFont typeface="+mj-lt"/>
              <a:buAutoNum type="arabicPeriod"/>
            </a:pPr>
            <a:r>
              <a:rPr lang="en-US" dirty="0" smtClean="0"/>
              <a:t>Brain stem</a:t>
            </a:r>
          </a:p>
        </p:txBody>
      </p:sp>
      <p:pic>
        <p:nvPicPr>
          <p:cNvPr id="4" name="Picture 3" descr="brainste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285" y="2483120"/>
            <a:ext cx="3392715" cy="4164002"/>
          </a:xfrm>
          <a:prstGeom prst="rect">
            <a:avLst/>
          </a:prstGeom>
        </p:spPr>
      </p:pic>
    </p:spTree>
    <p:extLst>
      <p:ext uri="{BB962C8B-B14F-4D97-AF65-F5344CB8AC3E}">
        <p14:creationId xmlns:p14="http://schemas.microsoft.com/office/powerpoint/2010/main" val="2046819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Brain</a:t>
            </a:r>
            <a:endParaRPr lang="en-US" dirty="0"/>
          </a:p>
        </p:txBody>
      </p:sp>
      <p:pic>
        <p:nvPicPr>
          <p:cNvPr id="5" name="Picture 4" descr="cerebellum.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4650" y="2878680"/>
            <a:ext cx="3615872" cy="2800034"/>
          </a:xfrm>
          <a:prstGeom prst="rect">
            <a:avLst/>
          </a:prstGeom>
        </p:spPr>
      </p:pic>
      <p:sp>
        <p:nvSpPr>
          <p:cNvPr id="3" name="Content Placeholder 2"/>
          <p:cNvSpPr>
            <a:spLocks noGrp="1"/>
          </p:cNvSpPr>
          <p:nvPr>
            <p:ph idx="1"/>
          </p:nvPr>
        </p:nvSpPr>
        <p:spPr>
          <a:xfrm>
            <a:off x="498474" y="1981200"/>
            <a:ext cx="7556313" cy="4144963"/>
          </a:xfrm>
        </p:spPr>
        <p:txBody>
          <a:bodyPr/>
          <a:lstStyle/>
          <a:p>
            <a:r>
              <a:rPr lang="en-US" dirty="0" smtClean="0"/>
              <a:t>Remarkable abilities- about 3 lbs., texture of cold oatmeal</a:t>
            </a:r>
          </a:p>
          <a:p>
            <a:r>
              <a:rPr lang="en-US" dirty="0" smtClean="0"/>
              <a:t>4 major areas:</a:t>
            </a:r>
          </a:p>
          <a:p>
            <a:pPr marL="457200" indent="-457200">
              <a:buFont typeface="+mj-lt"/>
              <a:buAutoNum type="arabicPeriod"/>
            </a:pPr>
            <a:r>
              <a:rPr lang="en-US" dirty="0" smtClean="0"/>
              <a:t>Cerebral hemispheres</a:t>
            </a:r>
          </a:p>
          <a:p>
            <a:pPr marL="457200" indent="-457200">
              <a:buFont typeface="+mj-lt"/>
              <a:buAutoNum type="arabicPeriod"/>
            </a:pPr>
            <a:r>
              <a:rPr lang="en-US" dirty="0" smtClean="0"/>
              <a:t>Diencephalon (inside middle of the brain)</a:t>
            </a:r>
          </a:p>
          <a:p>
            <a:pPr marL="457200" indent="-457200">
              <a:buFont typeface="+mj-lt"/>
              <a:buAutoNum type="arabicPeriod"/>
            </a:pPr>
            <a:r>
              <a:rPr lang="en-US" dirty="0" smtClean="0"/>
              <a:t>Brain stem</a:t>
            </a:r>
          </a:p>
          <a:p>
            <a:pPr marL="457200" indent="-457200">
              <a:buFont typeface="+mj-lt"/>
              <a:buAutoNum type="arabicPeriod"/>
            </a:pPr>
            <a:r>
              <a:rPr lang="en-US" dirty="0" smtClean="0"/>
              <a:t>Cerebellum</a:t>
            </a:r>
          </a:p>
        </p:txBody>
      </p:sp>
    </p:spTree>
    <p:extLst>
      <p:ext uri="{BB962C8B-B14F-4D97-AF65-F5344CB8AC3E}">
        <p14:creationId xmlns:p14="http://schemas.microsoft.com/office/powerpoint/2010/main" val="2072907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a:t>
            </a:r>
            <a:endParaRPr lang="en-US" dirty="0"/>
          </a:p>
        </p:txBody>
      </p:sp>
      <p:pic>
        <p:nvPicPr>
          <p:cNvPr id="4" name="Content Placeholder 3" descr="brain.jpg"/>
          <p:cNvPicPr>
            <a:picLocks noGrp="1" noChangeAspect="1"/>
          </p:cNvPicPr>
          <p:nvPr>
            <p:ph idx="1"/>
          </p:nvPr>
        </p:nvPicPr>
        <p:blipFill>
          <a:blip r:embed="rId2">
            <a:extLst>
              <a:ext uri="{28A0092B-C50C-407E-A947-70E740481C1C}">
                <a14:useLocalDpi xmlns:a14="http://schemas.microsoft.com/office/drawing/2010/main" val="0"/>
              </a:ext>
            </a:extLst>
          </a:blip>
          <a:srcRect t="11603" b="11603"/>
          <a:stretch>
            <a:fillRect/>
          </a:stretch>
        </p:blipFill>
        <p:spPr>
          <a:xfrm>
            <a:off x="227263" y="1832429"/>
            <a:ext cx="8699023" cy="4771789"/>
          </a:xfrm>
        </p:spPr>
      </p:pic>
    </p:spTree>
    <p:extLst>
      <p:ext uri="{BB962C8B-B14F-4D97-AF65-F5344CB8AC3E}">
        <p14:creationId xmlns:p14="http://schemas.microsoft.com/office/powerpoint/2010/main" val="42403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has ridges and folds</a:t>
            </a:r>
            <a:endParaRPr lang="en-US" dirty="0"/>
          </a:p>
        </p:txBody>
      </p:sp>
      <p:sp>
        <p:nvSpPr>
          <p:cNvPr id="5" name="TextBox 4"/>
          <p:cNvSpPr txBox="1"/>
          <p:nvPr/>
        </p:nvSpPr>
        <p:spPr>
          <a:xfrm>
            <a:off x="498474" y="1306286"/>
            <a:ext cx="7556313" cy="923330"/>
          </a:xfrm>
          <a:prstGeom prst="rect">
            <a:avLst/>
          </a:prstGeom>
          <a:noFill/>
        </p:spPr>
        <p:txBody>
          <a:bodyPr wrap="square" rtlCol="0">
            <a:spAutoFit/>
          </a:bodyPr>
          <a:lstStyle/>
          <a:p>
            <a:r>
              <a:rPr lang="en-US" dirty="0" smtClean="0"/>
              <a:t>Ridges = </a:t>
            </a:r>
            <a:r>
              <a:rPr lang="en-US" dirty="0" err="1" smtClean="0"/>
              <a:t>gyri</a:t>
            </a:r>
            <a:r>
              <a:rPr lang="en-US" dirty="0" smtClean="0"/>
              <a:t> (plural of </a:t>
            </a:r>
            <a:r>
              <a:rPr lang="en-US" dirty="0" err="1" smtClean="0"/>
              <a:t>gyrus</a:t>
            </a:r>
            <a:r>
              <a:rPr lang="en-US" dirty="0" smtClean="0"/>
              <a:t>) = twisters</a:t>
            </a:r>
          </a:p>
          <a:p>
            <a:endParaRPr lang="en-US" dirty="0"/>
          </a:p>
          <a:p>
            <a:r>
              <a:rPr lang="en-US" dirty="0" smtClean="0"/>
              <a:t>Grooves = sulci (plural of sulcus) = furrows (plowing term)</a:t>
            </a:r>
            <a:endParaRPr lang="en-US" dirty="0"/>
          </a:p>
        </p:txBody>
      </p:sp>
      <p:pic>
        <p:nvPicPr>
          <p:cNvPr id="7" name="Content Placeholder 6" descr="gyriandsulci.jpg"/>
          <p:cNvPicPr>
            <a:picLocks noGrp="1" noChangeAspect="1"/>
          </p:cNvPicPr>
          <p:nvPr>
            <p:ph idx="1"/>
          </p:nvPr>
        </p:nvPicPr>
        <p:blipFill>
          <a:blip r:embed="rId2">
            <a:extLst>
              <a:ext uri="{28A0092B-C50C-407E-A947-70E740481C1C}">
                <a14:useLocalDpi xmlns:a14="http://schemas.microsoft.com/office/drawing/2010/main" val="0"/>
              </a:ext>
            </a:extLst>
          </a:blip>
          <a:srcRect t="7344" b="7344"/>
          <a:stretch>
            <a:fillRect/>
          </a:stretch>
        </p:blipFill>
        <p:spPr>
          <a:xfrm>
            <a:off x="498474" y="2229616"/>
            <a:ext cx="7556313" cy="4144963"/>
          </a:xfrm>
        </p:spPr>
      </p:pic>
    </p:spTree>
    <p:extLst>
      <p:ext uri="{BB962C8B-B14F-4D97-AF65-F5344CB8AC3E}">
        <p14:creationId xmlns:p14="http://schemas.microsoft.com/office/powerpoint/2010/main" val="200535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474" y="1251858"/>
            <a:ext cx="7556313" cy="4874306"/>
          </a:xfrm>
        </p:spPr>
        <p:txBody>
          <a:bodyPr/>
          <a:lstStyle/>
          <a:p>
            <a:r>
              <a:rPr lang="en-US" dirty="0" smtClean="0"/>
              <a:t>2 paired sides of the brain (right and left)</a:t>
            </a:r>
            <a:endParaRPr lang="en-US" dirty="0"/>
          </a:p>
        </p:txBody>
      </p:sp>
      <p:pic>
        <p:nvPicPr>
          <p:cNvPr id="4" name="Picture 3" descr="hemipher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687" y="1600200"/>
            <a:ext cx="4102100" cy="5080000"/>
          </a:xfrm>
          <a:prstGeom prst="rect">
            <a:avLst/>
          </a:prstGeom>
        </p:spPr>
      </p:pic>
      <p:sp>
        <p:nvSpPr>
          <p:cNvPr id="2" name="Title 1"/>
          <p:cNvSpPr>
            <a:spLocks noGrp="1"/>
          </p:cNvSpPr>
          <p:nvPr>
            <p:ph type="title"/>
          </p:nvPr>
        </p:nvSpPr>
        <p:spPr/>
        <p:txBody>
          <a:bodyPr/>
          <a:lstStyle/>
          <a:p>
            <a:r>
              <a:rPr lang="en-US" dirty="0" smtClean="0"/>
              <a:t>Lateral View: Cerebral Hemispheres</a:t>
            </a:r>
            <a:endParaRPr lang="en-US" dirty="0"/>
          </a:p>
        </p:txBody>
      </p:sp>
    </p:spTree>
    <p:extLst>
      <p:ext uri="{BB962C8B-B14F-4D97-AF65-F5344CB8AC3E}">
        <p14:creationId xmlns:p14="http://schemas.microsoft.com/office/powerpoint/2010/main" val="688591976"/>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296</TotalTime>
  <Words>1322</Words>
  <Application>Microsoft Macintosh PowerPoint</Application>
  <PresentationFormat>On-screen Show (4:3)</PresentationFormat>
  <Paragraphs>172</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Advantage</vt:lpstr>
      <vt:lpstr>The Brain</vt:lpstr>
      <vt:lpstr>Human Brain</vt:lpstr>
      <vt:lpstr>Human Brain</vt:lpstr>
      <vt:lpstr>Human Brain</vt:lpstr>
      <vt:lpstr>Human Brain</vt:lpstr>
      <vt:lpstr>Human Brain</vt:lpstr>
      <vt:lpstr>Let’s Review</vt:lpstr>
      <vt:lpstr>Surface has ridges and folds</vt:lpstr>
      <vt:lpstr>Lateral View: Cerebral Hemispheres</vt:lpstr>
      <vt:lpstr>Lateral View: Cerebral Hemispheres</vt:lpstr>
      <vt:lpstr>Lateral View: Cerebral Hemispheres</vt:lpstr>
      <vt:lpstr>4 lobes:</vt:lpstr>
      <vt:lpstr>4 lobes:</vt:lpstr>
      <vt:lpstr>4 lobes:</vt:lpstr>
      <vt:lpstr>4 lobes:</vt:lpstr>
      <vt:lpstr>Human Brain- Saggital View Cross section of cerebrum </vt:lpstr>
      <vt:lpstr>Human Brain- Saggital View Cross section of cerebrum </vt:lpstr>
      <vt:lpstr>Human Brain- Saggital View Cross section of cerebrum </vt:lpstr>
      <vt:lpstr>Human Brain- Saggital View Cross section of cerebrum </vt:lpstr>
      <vt:lpstr>Human Brain- Saggital View Cross section of cerebrum </vt:lpstr>
      <vt:lpstr>Human Brain- Saggital View Cross section of cerebrum </vt:lpstr>
      <vt:lpstr>White Matter:</vt:lpstr>
      <vt:lpstr>White Matter:</vt:lpstr>
      <vt:lpstr>White Matter:</vt:lpstr>
      <vt:lpstr>Corpus Callosum:</vt:lpstr>
      <vt:lpstr>Corpus Callosum:</vt:lpstr>
      <vt:lpstr>Midbrain:</vt:lpstr>
      <vt:lpstr>Midbrain:</vt:lpstr>
      <vt:lpstr>Midbrain:</vt:lpstr>
      <vt:lpstr>Diencephalon:</vt:lpstr>
      <vt:lpstr>Diencephalon:</vt:lpstr>
      <vt:lpstr>Diencephalon:</vt:lpstr>
      <vt:lpstr>Diencephalon:</vt:lpstr>
      <vt:lpstr>Diencephalon:</vt:lpstr>
      <vt:lpstr>Diencephalon:</vt:lpstr>
      <vt:lpstr>Diencephalon:</vt:lpstr>
      <vt:lpstr>Brainstem: (about the size of your thumb)</vt:lpstr>
      <vt:lpstr>Brainstem: (about the size of your thumb)</vt:lpstr>
      <vt:lpstr>Brainstem: (about the size of your thumb)</vt:lpstr>
      <vt:lpstr>Brainstem: (about the size of your thumb)</vt:lpstr>
      <vt:lpstr>Protection of the CNS</vt:lpstr>
      <vt:lpstr>Protection of the CNS</vt:lpstr>
      <vt:lpstr>Protection of the CNS</vt:lpstr>
      <vt:lpstr>Protection of the CNS</vt:lpstr>
      <vt:lpstr>Protection of the CNS</vt:lpstr>
      <vt:lpstr>Protection of the CNS</vt:lpstr>
      <vt:lpstr>Protection of the CNS</vt:lpstr>
      <vt:lpstr>Protection of the CNS</vt:lpstr>
      <vt:lpstr>Diseases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Brain</dc:title>
  <dc:creator>test7</dc:creator>
  <cp:lastModifiedBy>test7</cp:lastModifiedBy>
  <cp:revision>21</cp:revision>
  <dcterms:created xsi:type="dcterms:W3CDTF">2013-01-28T15:51:24Z</dcterms:created>
  <dcterms:modified xsi:type="dcterms:W3CDTF">2013-02-05T16:38:34Z</dcterms:modified>
</cp:coreProperties>
</file>