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5" d="100"/>
          <a:sy n="125" d="100"/>
        </p:scale>
        <p:origin x="-1048" y="6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FCC1EB-51D4-DD4F-9B7D-B833B84E5EB6}"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25393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CC1EB-51D4-DD4F-9B7D-B833B84E5EB6}"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135683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CC1EB-51D4-DD4F-9B7D-B833B84E5EB6}"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406298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CC1EB-51D4-DD4F-9B7D-B833B84E5EB6}"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325770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CC1EB-51D4-DD4F-9B7D-B833B84E5EB6}"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108715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FCC1EB-51D4-DD4F-9B7D-B833B84E5EB6}" type="datetimeFigureOut">
              <a:rPr lang="en-US" smtClean="0"/>
              <a:t>11/14/14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107156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FCC1EB-51D4-DD4F-9B7D-B833B84E5EB6}" type="datetimeFigureOut">
              <a:rPr lang="en-US" smtClean="0"/>
              <a:t>11/14/14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207687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FCC1EB-51D4-DD4F-9B7D-B833B84E5EB6}" type="datetimeFigureOut">
              <a:rPr lang="en-US" smtClean="0"/>
              <a:t>11/14/14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38072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CC1EB-51D4-DD4F-9B7D-B833B84E5EB6}" type="datetimeFigureOut">
              <a:rPr lang="en-US" smtClean="0"/>
              <a:t>11/14/14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104769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CC1EB-51D4-DD4F-9B7D-B833B84E5EB6}" type="datetimeFigureOut">
              <a:rPr lang="en-US" smtClean="0"/>
              <a:t>11/14/14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417218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CC1EB-51D4-DD4F-9B7D-B833B84E5EB6}" type="datetimeFigureOut">
              <a:rPr lang="en-US" smtClean="0"/>
              <a:t>11/14/14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04A05-868B-3B4E-A795-E9669E4DC928}" type="slidenum">
              <a:rPr lang="en-US" smtClean="0"/>
              <a:t>‹#›</a:t>
            </a:fld>
            <a:endParaRPr lang="en-US"/>
          </a:p>
        </p:txBody>
      </p:sp>
    </p:spTree>
    <p:extLst>
      <p:ext uri="{BB962C8B-B14F-4D97-AF65-F5344CB8AC3E}">
        <p14:creationId xmlns:p14="http://schemas.microsoft.com/office/powerpoint/2010/main" val="27105037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CC1EB-51D4-DD4F-9B7D-B833B84E5EB6}" type="datetimeFigureOut">
              <a:rPr lang="en-US" smtClean="0"/>
              <a:t>11/14/14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04A05-868B-3B4E-A795-E9669E4DC928}" type="slidenum">
              <a:rPr lang="en-US" smtClean="0"/>
              <a:t>‹#›</a:t>
            </a:fld>
            <a:endParaRPr lang="en-US"/>
          </a:p>
        </p:txBody>
      </p:sp>
    </p:spTree>
    <p:extLst>
      <p:ext uri="{BB962C8B-B14F-4D97-AF65-F5344CB8AC3E}">
        <p14:creationId xmlns:p14="http://schemas.microsoft.com/office/powerpoint/2010/main" val="1920710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23" y="297232"/>
            <a:ext cx="8829516" cy="1470025"/>
          </a:xfrm>
        </p:spPr>
        <p:txBody>
          <a:bodyPr>
            <a:normAutofit/>
          </a:bodyPr>
          <a:lstStyle/>
          <a:p>
            <a:r>
              <a:rPr lang="en-US" sz="4000" dirty="0" smtClean="0"/>
              <a:t>Neurons transmit and receive signals</a:t>
            </a:r>
            <a:endParaRPr lang="en-US" sz="4000" dirty="0"/>
          </a:p>
        </p:txBody>
      </p:sp>
      <p:cxnSp>
        <p:nvCxnSpPr>
          <p:cNvPr id="5" name="Straight Connector 4"/>
          <p:cNvCxnSpPr/>
          <p:nvPr/>
        </p:nvCxnSpPr>
        <p:spPr>
          <a:xfrm>
            <a:off x="622978" y="2995414"/>
            <a:ext cx="7583560" cy="0"/>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22978" y="4439631"/>
            <a:ext cx="7583560" cy="1"/>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80384" y="1459502"/>
            <a:ext cx="2663347" cy="369332"/>
          </a:xfrm>
          <a:prstGeom prst="rect">
            <a:avLst/>
          </a:prstGeom>
          <a:noFill/>
        </p:spPr>
        <p:txBody>
          <a:bodyPr wrap="square" rtlCol="0">
            <a:spAutoFit/>
          </a:bodyPr>
          <a:lstStyle/>
          <a:p>
            <a:pPr algn="ctr"/>
            <a:r>
              <a:rPr lang="en-US" dirty="0" smtClean="0"/>
              <a:t>Resting Potential</a:t>
            </a:r>
            <a:endParaRPr lang="en-US" dirty="0"/>
          </a:p>
        </p:txBody>
      </p:sp>
      <p:sp>
        <p:nvSpPr>
          <p:cNvPr id="10" name="Cross 9"/>
          <p:cNvSpPr/>
          <p:nvPr/>
        </p:nvSpPr>
        <p:spPr>
          <a:xfrm>
            <a:off x="123215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ross 10"/>
          <p:cNvSpPr/>
          <p:nvPr/>
        </p:nvSpPr>
        <p:spPr>
          <a:xfrm>
            <a:off x="1896371"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ross 11"/>
          <p:cNvSpPr/>
          <p:nvPr/>
        </p:nvSpPr>
        <p:spPr>
          <a:xfrm>
            <a:off x="2626936"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339541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4163889"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4894453"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561577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ross 16"/>
          <p:cNvSpPr/>
          <p:nvPr/>
        </p:nvSpPr>
        <p:spPr>
          <a:xfrm>
            <a:off x="627975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ross 17"/>
          <p:cNvSpPr/>
          <p:nvPr/>
        </p:nvSpPr>
        <p:spPr>
          <a:xfrm>
            <a:off x="6962930"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753236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ross 19"/>
          <p:cNvSpPr/>
          <p:nvPr/>
        </p:nvSpPr>
        <p:spPr>
          <a:xfrm>
            <a:off x="123215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ross 20"/>
          <p:cNvSpPr/>
          <p:nvPr/>
        </p:nvSpPr>
        <p:spPr>
          <a:xfrm>
            <a:off x="1896371"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2626936"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ross 22"/>
          <p:cNvSpPr/>
          <p:nvPr/>
        </p:nvSpPr>
        <p:spPr>
          <a:xfrm>
            <a:off x="339541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ross 23"/>
          <p:cNvSpPr/>
          <p:nvPr/>
        </p:nvSpPr>
        <p:spPr>
          <a:xfrm>
            <a:off x="4163889"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ross 24"/>
          <p:cNvSpPr/>
          <p:nvPr/>
        </p:nvSpPr>
        <p:spPr>
          <a:xfrm>
            <a:off x="4894453"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ross 25"/>
          <p:cNvSpPr/>
          <p:nvPr/>
        </p:nvSpPr>
        <p:spPr>
          <a:xfrm>
            <a:off x="561577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ross 26"/>
          <p:cNvSpPr/>
          <p:nvPr/>
        </p:nvSpPr>
        <p:spPr>
          <a:xfrm>
            <a:off x="627975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ross 27"/>
          <p:cNvSpPr/>
          <p:nvPr/>
        </p:nvSpPr>
        <p:spPr>
          <a:xfrm>
            <a:off x="6962930"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ross 28"/>
          <p:cNvSpPr/>
          <p:nvPr/>
        </p:nvSpPr>
        <p:spPr>
          <a:xfrm>
            <a:off x="753236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232153"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896371"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626936" y="3252236"/>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95413"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163889"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94453"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61577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279757"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962930"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53236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32153"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896371"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626936" y="4219558"/>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395413"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163889"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894453"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615777"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279757"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962930"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32367" y="4221849"/>
            <a:ext cx="255908" cy="0"/>
          </a:xfrm>
          <a:prstGeom prst="line">
            <a:avLst/>
          </a:prstGeom>
        </p:spPr>
        <p:style>
          <a:lnRef idx="2">
            <a:schemeClr val="accent1"/>
          </a:lnRef>
          <a:fillRef idx="0">
            <a:schemeClr val="accent1"/>
          </a:fillRef>
          <a:effectRef idx="1">
            <a:schemeClr val="accent1"/>
          </a:effectRef>
          <a:fontRef idx="minor">
            <a:schemeClr val="tx1"/>
          </a:fontRef>
        </p:style>
      </p:cxnSp>
      <p:sp>
        <p:nvSpPr>
          <p:cNvPr id="52" name="Regular Pentagon 51"/>
          <p:cNvSpPr/>
          <p:nvPr/>
        </p:nvSpPr>
        <p:spPr>
          <a:xfrm>
            <a:off x="1624210" y="22748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3" name="TextBox 52"/>
          <p:cNvSpPr txBox="1"/>
          <p:nvPr/>
        </p:nvSpPr>
        <p:spPr>
          <a:xfrm>
            <a:off x="1683510" y="23282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4" name="Regular Pentagon 53"/>
          <p:cNvSpPr/>
          <p:nvPr/>
        </p:nvSpPr>
        <p:spPr>
          <a:xfrm>
            <a:off x="4419797" y="3707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5" name="TextBox 54"/>
          <p:cNvSpPr txBox="1"/>
          <p:nvPr/>
        </p:nvSpPr>
        <p:spPr>
          <a:xfrm>
            <a:off x="4479097" y="3761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6" name="Regular Pentagon 55"/>
          <p:cNvSpPr/>
          <p:nvPr/>
        </p:nvSpPr>
        <p:spPr>
          <a:xfrm>
            <a:off x="1004679" y="3915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7" name="TextBox 56"/>
          <p:cNvSpPr txBox="1"/>
          <p:nvPr/>
        </p:nvSpPr>
        <p:spPr>
          <a:xfrm>
            <a:off x="1063979" y="3969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8" name="Regular Pentagon 57"/>
          <p:cNvSpPr/>
          <p:nvPr/>
        </p:nvSpPr>
        <p:spPr>
          <a:xfrm>
            <a:off x="1634917" y="33928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9" name="TextBox 58"/>
          <p:cNvSpPr txBox="1"/>
          <p:nvPr/>
        </p:nvSpPr>
        <p:spPr>
          <a:xfrm>
            <a:off x="1694217" y="34462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0" name="Regular Pentagon 59"/>
          <p:cNvSpPr/>
          <p:nvPr/>
        </p:nvSpPr>
        <p:spPr>
          <a:xfrm>
            <a:off x="2198618" y="378748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1" name="TextBox 60"/>
          <p:cNvSpPr txBox="1"/>
          <p:nvPr/>
        </p:nvSpPr>
        <p:spPr>
          <a:xfrm>
            <a:off x="2257918" y="384087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2" name="Regular Pentagon 61"/>
          <p:cNvSpPr/>
          <p:nvPr/>
        </p:nvSpPr>
        <p:spPr>
          <a:xfrm>
            <a:off x="4922887" y="390494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3" name="TextBox 62"/>
          <p:cNvSpPr txBox="1"/>
          <p:nvPr/>
        </p:nvSpPr>
        <p:spPr>
          <a:xfrm>
            <a:off x="4982187" y="395833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4" name="Regular Pentagon 63"/>
          <p:cNvSpPr/>
          <p:nvPr/>
        </p:nvSpPr>
        <p:spPr>
          <a:xfrm>
            <a:off x="2896495"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5" name="TextBox 64"/>
          <p:cNvSpPr txBox="1"/>
          <p:nvPr/>
        </p:nvSpPr>
        <p:spPr>
          <a:xfrm>
            <a:off x="2955795"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6" name="Regular Pentagon 65"/>
          <p:cNvSpPr/>
          <p:nvPr/>
        </p:nvSpPr>
        <p:spPr>
          <a:xfrm>
            <a:off x="3537584" y="38500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7" name="TextBox 66"/>
          <p:cNvSpPr txBox="1"/>
          <p:nvPr/>
        </p:nvSpPr>
        <p:spPr>
          <a:xfrm>
            <a:off x="3596884" y="39034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8" name="Regular Pentagon 67"/>
          <p:cNvSpPr/>
          <p:nvPr/>
        </p:nvSpPr>
        <p:spPr>
          <a:xfrm>
            <a:off x="4290829" y="510551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9" name="TextBox 68"/>
          <p:cNvSpPr txBox="1"/>
          <p:nvPr/>
        </p:nvSpPr>
        <p:spPr>
          <a:xfrm>
            <a:off x="4350129" y="515890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0" name="Regular Pentagon 69"/>
          <p:cNvSpPr/>
          <p:nvPr/>
        </p:nvSpPr>
        <p:spPr>
          <a:xfrm>
            <a:off x="4455205" y="23332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71" name="TextBox 70"/>
          <p:cNvSpPr txBox="1"/>
          <p:nvPr/>
        </p:nvSpPr>
        <p:spPr>
          <a:xfrm>
            <a:off x="4514505" y="23866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9" name="Regular Pentagon 78"/>
          <p:cNvSpPr/>
          <p:nvPr/>
        </p:nvSpPr>
        <p:spPr>
          <a:xfrm>
            <a:off x="6386768" y="363973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0" name="TextBox 79"/>
          <p:cNvSpPr txBox="1"/>
          <p:nvPr/>
        </p:nvSpPr>
        <p:spPr>
          <a:xfrm>
            <a:off x="6446068" y="369312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1" name="Regular Pentagon 80"/>
          <p:cNvSpPr/>
          <p:nvPr/>
        </p:nvSpPr>
        <p:spPr>
          <a:xfrm>
            <a:off x="6889858" y="383703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2" name="TextBox 81"/>
          <p:cNvSpPr txBox="1"/>
          <p:nvPr/>
        </p:nvSpPr>
        <p:spPr>
          <a:xfrm>
            <a:off x="6949158" y="389042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3" name="Regular Pentagon 82"/>
          <p:cNvSpPr/>
          <p:nvPr/>
        </p:nvSpPr>
        <p:spPr>
          <a:xfrm>
            <a:off x="6528947" y="531279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4" name="TextBox 83"/>
          <p:cNvSpPr txBox="1"/>
          <p:nvPr/>
        </p:nvSpPr>
        <p:spPr>
          <a:xfrm>
            <a:off x="6588247" y="536618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5" name="Regular Pentagon 84"/>
          <p:cNvSpPr/>
          <p:nvPr/>
        </p:nvSpPr>
        <p:spPr>
          <a:xfrm>
            <a:off x="6528947" y="223521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6" name="TextBox 85"/>
          <p:cNvSpPr txBox="1"/>
          <p:nvPr/>
        </p:nvSpPr>
        <p:spPr>
          <a:xfrm>
            <a:off x="6588247" y="228860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7" name="Regular Pentagon 86"/>
          <p:cNvSpPr/>
          <p:nvPr/>
        </p:nvSpPr>
        <p:spPr>
          <a:xfrm>
            <a:off x="7316610" y="342513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8" name="TextBox 87"/>
          <p:cNvSpPr txBox="1"/>
          <p:nvPr/>
        </p:nvSpPr>
        <p:spPr>
          <a:xfrm>
            <a:off x="7375910" y="347852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9" name="Decagon 88"/>
          <p:cNvSpPr/>
          <p:nvPr/>
        </p:nvSpPr>
        <p:spPr>
          <a:xfrm>
            <a:off x="820337" y="1916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0" name="TextBox 89"/>
          <p:cNvSpPr txBox="1"/>
          <p:nvPr/>
        </p:nvSpPr>
        <p:spPr>
          <a:xfrm>
            <a:off x="845737" y="1972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1" name="Decagon 90"/>
          <p:cNvSpPr/>
          <p:nvPr/>
        </p:nvSpPr>
        <p:spPr>
          <a:xfrm>
            <a:off x="1257970" y="2180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2" name="TextBox 91"/>
          <p:cNvSpPr txBox="1"/>
          <p:nvPr/>
        </p:nvSpPr>
        <p:spPr>
          <a:xfrm>
            <a:off x="1283370" y="2236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3" name="Decagon 92"/>
          <p:cNvSpPr/>
          <p:nvPr/>
        </p:nvSpPr>
        <p:spPr>
          <a:xfrm>
            <a:off x="2600694" y="351649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4" name="TextBox 93"/>
          <p:cNvSpPr txBox="1"/>
          <p:nvPr/>
        </p:nvSpPr>
        <p:spPr>
          <a:xfrm>
            <a:off x="2626094" y="357251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6" name="Decagon 135"/>
          <p:cNvSpPr/>
          <p:nvPr/>
        </p:nvSpPr>
        <p:spPr>
          <a:xfrm>
            <a:off x="2196961" y="201326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7" name="TextBox 136"/>
          <p:cNvSpPr txBox="1"/>
          <p:nvPr/>
        </p:nvSpPr>
        <p:spPr>
          <a:xfrm>
            <a:off x="2222361" y="206928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8" name="Decagon 137"/>
          <p:cNvSpPr/>
          <p:nvPr/>
        </p:nvSpPr>
        <p:spPr>
          <a:xfrm>
            <a:off x="2634594" y="227724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9" name="TextBox 138"/>
          <p:cNvSpPr txBox="1"/>
          <p:nvPr/>
        </p:nvSpPr>
        <p:spPr>
          <a:xfrm>
            <a:off x="2659994" y="233326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0" name="Decagon 139"/>
          <p:cNvSpPr/>
          <p:nvPr/>
        </p:nvSpPr>
        <p:spPr>
          <a:xfrm>
            <a:off x="3197426" y="208872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1" name="TextBox 140"/>
          <p:cNvSpPr txBox="1"/>
          <p:nvPr/>
        </p:nvSpPr>
        <p:spPr>
          <a:xfrm>
            <a:off x="3222826" y="214474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2" name="Decagon 141"/>
          <p:cNvSpPr/>
          <p:nvPr/>
        </p:nvSpPr>
        <p:spPr>
          <a:xfrm>
            <a:off x="3505956" y="194277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3" name="TextBox 142"/>
          <p:cNvSpPr txBox="1"/>
          <p:nvPr/>
        </p:nvSpPr>
        <p:spPr>
          <a:xfrm>
            <a:off x="3531356" y="199879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4" name="Decagon 143"/>
          <p:cNvSpPr/>
          <p:nvPr/>
        </p:nvSpPr>
        <p:spPr>
          <a:xfrm>
            <a:off x="3943589" y="220675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5" name="TextBox 144"/>
          <p:cNvSpPr txBox="1"/>
          <p:nvPr/>
        </p:nvSpPr>
        <p:spPr>
          <a:xfrm>
            <a:off x="3968989" y="226277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6" name="Decagon 145"/>
          <p:cNvSpPr/>
          <p:nvPr/>
        </p:nvSpPr>
        <p:spPr>
          <a:xfrm>
            <a:off x="4506421" y="201823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7" name="TextBox 146"/>
          <p:cNvSpPr txBox="1"/>
          <p:nvPr/>
        </p:nvSpPr>
        <p:spPr>
          <a:xfrm>
            <a:off x="4531821" y="207425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8" name="Decagon 147"/>
          <p:cNvSpPr/>
          <p:nvPr/>
        </p:nvSpPr>
        <p:spPr>
          <a:xfrm>
            <a:off x="4882580" y="203915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9" name="TextBox 148"/>
          <p:cNvSpPr txBox="1"/>
          <p:nvPr/>
        </p:nvSpPr>
        <p:spPr>
          <a:xfrm>
            <a:off x="4907980" y="209517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0" name="Decagon 149"/>
          <p:cNvSpPr/>
          <p:nvPr/>
        </p:nvSpPr>
        <p:spPr>
          <a:xfrm>
            <a:off x="5320213" y="23031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1" name="TextBox 150"/>
          <p:cNvSpPr txBox="1"/>
          <p:nvPr/>
        </p:nvSpPr>
        <p:spPr>
          <a:xfrm>
            <a:off x="5345613" y="23591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2" name="Decagon 151"/>
          <p:cNvSpPr/>
          <p:nvPr/>
        </p:nvSpPr>
        <p:spPr>
          <a:xfrm>
            <a:off x="5857441" y="339985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3" name="TextBox 152"/>
          <p:cNvSpPr txBox="1"/>
          <p:nvPr/>
        </p:nvSpPr>
        <p:spPr>
          <a:xfrm>
            <a:off x="5882841" y="345586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4" name="Decagon 153"/>
          <p:cNvSpPr/>
          <p:nvPr/>
        </p:nvSpPr>
        <p:spPr>
          <a:xfrm>
            <a:off x="5707628" y="183268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5" name="TextBox 154"/>
          <p:cNvSpPr txBox="1"/>
          <p:nvPr/>
        </p:nvSpPr>
        <p:spPr>
          <a:xfrm>
            <a:off x="5733028" y="188870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6" name="Decagon 155"/>
          <p:cNvSpPr/>
          <p:nvPr/>
        </p:nvSpPr>
        <p:spPr>
          <a:xfrm>
            <a:off x="6145261" y="20966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7" name="TextBox 156"/>
          <p:cNvSpPr txBox="1"/>
          <p:nvPr/>
        </p:nvSpPr>
        <p:spPr>
          <a:xfrm>
            <a:off x="6170661" y="21526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8" name="Decagon 157"/>
          <p:cNvSpPr/>
          <p:nvPr/>
        </p:nvSpPr>
        <p:spPr>
          <a:xfrm>
            <a:off x="6708093" y="190814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9" name="TextBox 158"/>
          <p:cNvSpPr txBox="1"/>
          <p:nvPr/>
        </p:nvSpPr>
        <p:spPr>
          <a:xfrm>
            <a:off x="6733493" y="196415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0" name="Decagon 159"/>
          <p:cNvSpPr/>
          <p:nvPr/>
        </p:nvSpPr>
        <p:spPr>
          <a:xfrm>
            <a:off x="7084252" y="192906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1" name="TextBox 160"/>
          <p:cNvSpPr txBox="1"/>
          <p:nvPr/>
        </p:nvSpPr>
        <p:spPr>
          <a:xfrm>
            <a:off x="7109652" y="198508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2" name="Decagon 161"/>
          <p:cNvSpPr/>
          <p:nvPr/>
        </p:nvSpPr>
        <p:spPr>
          <a:xfrm>
            <a:off x="7521885" y="21930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3" name="TextBox 162"/>
          <p:cNvSpPr txBox="1"/>
          <p:nvPr/>
        </p:nvSpPr>
        <p:spPr>
          <a:xfrm>
            <a:off x="7547285" y="22490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4" name="Decagon 163"/>
          <p:cNvSpPr/>
          <p:nvPr/>
        </p:nvSpPr>
        <p:spPr>
          <a:xfrm>
            <a:off x="8084717" y="200452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5" name="TextBox 164"/>
          <p:cNvSpPr txBox="1"/>
          <p:nvPr/>
        </p:nvSpPr>
        <p:spPr>
          <a:xfrm>
            <a:off x="8110117" y="206054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6" name="Decagon 165"/>
          <p:cNvSpPr/>
          <p:nvPr/>
        </p:nvSpPr>
        <p:spPr>
          <a:xfrm>
            <a:off x="882858" y="503270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7" name="TextBox 166"/>
          <p:cNvSpPr txBox="1"/>
          <p:nvPr/>
        </p:nvSpPr>
        <p:spPr>
          <a:xfrm>
            <a:off x="908258" y="508872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8" name="Decagon 167"/>
          <p:cNvSpPr/>
          <p:nvPr/>
        </p:nvSpPr>
        <p:spPr>
          <a:xfrm>
            <a:off x="1320491" y="529668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9" name="TextBox 168"/>
          <p:cNvSpPr txBox="1"/>
          <p:nvPr/>
        </p:nvSpPr>
        <p:spPr>
          <a:xfrm>
            <a:off x="1345891" y="535270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0" name="Decagon 169"/>
          <p:cNvSpPr/>
          <p:nvPr/>
        </p:nvSpPr>
        <p:spPr>
          <a:xfrm>
            <a:off x="1883323" y="51081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1" name="TextBox 170"/>
          <p:cNvSpPr txBox="1"/>
          <p:nvPr/>
        </p:nvSpPr>
        <p:spPr>
          <a:xfrm>
            <a:off x="1908723" y="51641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2" name="Decagon 171"/>
          <p:cNvSpPr/>
          <p:nvPr/>
        </p:nvSpPr>
        <p:spPr>
          <a:xfrm>
            <a:off x="2259482" y="51290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3" name="TextBox 172"/>
          <p:cNvSpPr txBox="1"/>
          <p:nvPr/>
        </p:nvSpPr>
        <p:spPr>
          <a:xfrm>
            <a:off x="2284882" y="51851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4" name="Decagon 173"/>
          <p:cNvSpPr/>
          <p:nvPr/>
        </p:nvSpPr>
        <p:spPr>
          <a:xfrm>
            <a:off x="2697115" y="539307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5" name="TextBox 174"/>
          <p:cNvSpPr txBox="1"/>
          <p:nvPr/>
        </p:nvSpPr>
        <p:spPr>
          <a:xfrm>
            <a:off x="2722515" y="544908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6" name="Decagon 175"/>
          <p:cNvSpPr/>
          <p:nvPr/>
        </p:nvSpPr>
        <p:spPr>
          <a:xfrm>
            <a:off x="3259947" y="52045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7" name="TextBox 176"/>
          <p:cNvSpPr txBox="1"/>
          <p:nvPr/>
        </p:nvSpPr>
        <p:spPr>
          <a:xfrm>
            <a:off x="3285347" y="52605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8" name="Decagon 177"/>
          <p:cNvSpPr/>
          <p:nvPr/>
        </p:nvSpPr>
        <p:spPr>
          <a:xfrm>
            <a:off x="3568477" y="505859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9" name="TextBox 178"/>
          <p:cNvSpPr txBox="1"/>
          <p:nvPr/>
        </p:nvSpPr>
        <p:spPr>
          <a:xfrm>
            <a:off x="3593877" y="511461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0" name="Decagon 179"/>
          <p:cNvSpPr/>
          <p:nvPr/>
        </p:nvSpPr>
        <p:spPr>
          <a:xfrm>
            <a:off x="4006110" y="532257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1" name="TextBox 180"/>
          <p:cNvSpPr txBox="1"/>
          <p:nvPr/>
        </p:nvSpPr>
        <p:spPr>
          <a:xfrm>
            <a:off x="4031510" y="537859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2" name="Decagon 181"/>
          <p:cNvSpPr/>
          <p:nvPr/>
        </p:nvSpPr>
        <p:spPr>
          <a:xfrm>
            <a:off x="4568942" y="513405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3" name="TextBox 182"/>
          <p:cNvSpPr txBox="1"/>
          <p:nvPr/>
        </p:nvSpPr>
        <p:spPr>
          <a:xfrm>
            <a:off x="4594342" y="519007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4" name="Decagon 183"/>
          <p:cNvSpPr/>
          <p:nvPr/>
        </p:nvSpPr>
        <p:spPr>
          <a:xfrm>
            <a:off x="4945101" y="515497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5" name="TextBox 184"/>
          <p:cNvSpPr txBox="1"/>
          <p:nvPr/>
        </p:nvSpPr>
        <p:spPr>
          <a:xfrm>
            <a:off x="4970501" y="521099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6" name="Decagon 185"/>
          <p:cNvSpPr/>
          <p:nvPr/>
        </p:nvSpPr>
        <p:spPr>
          <a:xfrm>
            <a:off x="5382734" y="541895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7" name="TextBox 186"/>
          <p:cNvSpPr txBox="1"/>
          <p:nvPr/>
        </p:nvSpPr>
        <p:spPr>
          <a:xfrm>
            <a:off x="5408134" y="547497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8" name="Decagon 187"/>
          <p:cNvSpPr/>
          <p:nvPr/>
        </p:nvSpPr>
        <p:spPr>
          <a:xfrm>
            <a:off x="4042068" y="37559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9" name="TextBox 188"/>
          <p:cNvSpPr txBox="1"/>
          <p:nvPr/>
        </p:nvSpPr>
        <p:spPr>
          <a:xfrm>
            <a:off x="4067468" y="38120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0" name="Decagon 189"/>
          <p:cNvSpPr/>
          <p:nvPr/>
        </p:nvSpPr>
        <p:spPr>
          <a:xfrm>
            <a:off x="5770149" y="494850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1" name="TextBox 190"/>
          <p:cNvSpPr txBox="1"/>
          <p:nvPr/>
        </p:nvSpPr>
        <p:spPr>
          <a:xfrm>
            <a:off x="5795549" y="500452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2" name="Decagon 191"/>
          <p:cNvSpPr/>
          <p:nvPr/>
        </p:nvSpPr>
        <p:spPr>
          <a:xfrm>
            <a:off x="6207782" y="521248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3" name="TextBox 192"/>
          <p:cNvSpPr txBox="1"/>
          <p:nvPr/>
        </p:nvSpPr>
        <p:spPr>
          <a:xfrm>
            <a:off x="6233182" y="526850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4" name="Decagon 193"/>
          <p:cNvSpPr/>
          <p:nvPr/>
        </p:nvSpPr>
        <p:spPr>
          <a:xfrm>
            <a:off x="6770614" y="502396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TextBox 194"/>
          <p:cNvSpPr txBox="1"/>
          <p:nvPr/>
        </p:nvSpPr>
        <p:spPr>
          <a:xfrm>
            <a:off x="6796014" y="507997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6" name="Decagon 195"/>
          <p:cNvSpPr/>
          <p:nvPr/>
        </p:nvSpPr>
        <p:spPr>
          <a:xfrm>
            <a:off x="7146773" y="5044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7" name="TextBox 196"/>
          <p:cNvSpPr txBox="1"/>
          <p:nvPr/>
        </p:nvSpPr>
        <p:spPr>
          <a:xfrm>
            <a:off x="7172173" y="5100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8" name="Decagon 197"/>
          <p:cNvSpPr/>
          <p:nvPr/>
        </p:nvSpPr>
        <p:spPr>
          <a:xfrm>
            <a:off x="7584406" y="5308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9" name="TextBox 198"/>
          <p:cNvSpPr txBox="1"/>
          <p:nvPr/>
        </p:nvSpPr>
        <p:spPr>
          <a:xfrm>
            <a:off x="7609806" y="5364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0" name="Decagon 199"/>
          <p:cNvSpPr/>
          <p:nvPr/>
        </p:nvSpPr>
        <p:spPr>
          <a:xfrm>
            <a:off x="8147238" y="512034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1" name="TextBox 200"/>
          <p:cNvSpPr txBox="1"/>
          <p:nvPr/>
        </p:nvSpPr>
        <p:spPr>
          <a:xfrm>
            <a:off x="8172638" y="517636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2" name="TextBox 201"/>
          <p:cNvSpPr txBox="1"/>
          <p:nvPr/>
        </p:nvSpPr>
        <p:spPr>
          <a:xfrm>
            <a:off x="423314" y="5869854"/>
            <a:ext cx="8230211" cy="523220"/>
          </a:xfrm>
          <a:prstGeom prst="rect">
            <a:avLst/>
          </a:prstGeom>
          <a:noFill/>
        </p:spPr>
        <p:txBody>
          <a:bodyPr wrap="square" rtlCol="0">
            <a:spAutoFit/>
          </a:bodyPr>
          <a:lstStyle/>
          <a:p>
            <a:r>
              <a:rPr lang="en-US" sz="1400" dirty="0" smtClean="0">
                <a:latin typeface="Arial"/>
                <a:cs typeface="Arial"/>
              </a:rPr>
              <a:t>More </a:t>
            </a:r>
            <a:r>
              <a:rPr lang="en-US" sz="1400" dirty="0">
                <a:latin typeface="Arial"/>
                <a:cs typeface="Arial"/>
              </a:rPr>
              <a:t>s</a:t>
            </a:r>
            <a:r>
              <a:rPr lang="en-US" sz="1400" dirty="0" smtClean="0">
                <a:latin typeface="Arial"/>
                <a:cs typeface="Arial"/>
              </a:rPr>
              <a:t>odium ions (Na</a:t>
            </a:r>
            <a:r>
              <a:rPr lang="en-US" sz="1400" baseline="30000" dirty="0" smtClean="0">
                <a:latin typeface="Arial"/>
                <a:cs typeface="Arial"/>
              </a:rPr>
              <a:t>+</a:t>
            </a:r>
            <a:r>
              <a:rPr lang="en-US" sz="1400" dirty="0" smtClean="0">
                <a:latin typeface="Arial"/>
                <a:cs typeface="Arial"/>
              </a:rPr>
              <a:t>) outside, more potassium ions (K</a:t>
            </a:r>
            <a:r>
              <a:rPr lang="en-US" sz="1400" baseline="30000" dirty="0" smtClean="0">
                <a:latin typeface="Arial"/>
                <a:cs typeface="Arial"/>
              </a:rPr>
              <a:t>+</a:t>
            </a:r>
            <a:r>
              <a:rPr lang="en-US" sz="1400" dirty="0" smtClean="0">
                <a:latin typeface="Arial"/>
                <a:cs typeface="Arial"/>
              </a:rPr>
              <a:t>) inside.  Neuron is negatively charged compared to the outside of the cell because there are fewer positive ions inside the cell.</a:t>
            </a:r>
            <a:endParaRPr lang="en-US" sz="1400" baseline="30000" dirty="0">
              <a:latin typeface="Arial"/>
              <a:cs typeface="Arial"/>
            </a:endParaRPr>
          </a:p>
        </p:txBody>
      </p:sp>
      <p:sp>
        <p:nvSpPr>
          <p:cNvPr id="203" name="Regular Pentagon 202"/>
          <p:cNvSpPr/>
          <p:nvPr/>
        </p:nvSpPr>
        <p:spPr>
          <a:xfrm>
            <a:off x="3238425" y="336944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4" name="TextBox 203"/>
          <p:cNvSpPr txBox="1"/>
          <p:nvPr/>
        </p:nvSpPr>
        <p:spPr>
          <a:xfrm>
            <a:off x="3297725" y="342283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5" name="Regular Pentagon 204"/>
          <p:cNvSpPr/>
          <p:nvPr/>
        </p:nvSpPr>
        <p:spPr>
          <a:xfrm>
            <a:off x="3741515" y="35667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6" name="TextBox 205"/>
          <p:cNvSpPr txBox="1"/>
          <p:nvPr/>
        </p:nvSpPr>
        <p:spPr>
          <a:xfrm>
            <a:off x="3800815" y="36201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7" name="Rounded Rectangle 206"/>
          <p:cNvSpPr/>
          <p:nvPr/>
        </p:nvSpPr>
        <p:spPr>
          <a:xfrm>
            <a:off x="1135368"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ounded Rectangle 207"/>
          <p:cNvSpPr/>
          <p:nvPr/>
        </p:nvSpPr>
        <p:spPr>
          <a:xfrm>
            <a:off x="1825097"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ounded Rectangle 208"/>
          <p:cNvSpPr/>
          <p:nvPr/>
        </p:nvSpPr>
        <p:spPr>
          <a:xfrm>
            <a:off x="2550622"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ounded Rectangle 209"/>
          <p:cNvSpPr/>
          <p:nvPr/>
        </p:nvSpPr>
        <p:spPr>
          <a:xfrm>
            <a:off x="3240829"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ounded Rectangle 210"/>
          <p:cNvSpPr/>
          <p:nvPr/>
        </p:nvSpPr>
        <p:spPr>
          <a:xfrm>
            <a:off x="3941817"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ounded Rectangle 211"/>
          <p:cNvSpPr/>
          <p:nvPr/>
        </p:nvSpPr>
        <p:spPr>
          <a:xfrm>
            <a:off x="4622889"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ounded Rectangle 212"/>
          <p:cNvSpPr/>
          <p:nvPr/>
        </p:nvSpPr>
        <p:spPr>
          <a:xfrm>
            <a:off x="5348414"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ounded Rectangle 213"/>
          <p:cNvSpPr/>
          <p:nvPr/>
        </p:nvSpPr>
        <p:spPr>
          <a:xfrm>
            <a:off x="6029486"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ounded Rectangle 214"/>
          <p:cNvSpPr/>
          <p:nvPr/>
        </p:nvSpPr>
        <p:spPr>
          <a:xfrm>
            <a:off x="673708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ounded Rectangle 215"/>
          <p:cNvSpPr/>
          <p:nvPr/>
        </p:nvSpPr>
        <p:spPr>
          <a:xfrm>
            <a:off x="7418160"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133326"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823055"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48580"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238787"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3939775"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4620847"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5346372"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6027444"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6735046"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7416118"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021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Transmission Between Neurons</a:t>
            </a:r>
            <a:endParaRPr lang="en-US" dirty="0">
              <a:latin typeface="Arial"/>
              <a:cs typeface="Arial"/>
            </a:endParaRPr>
          </a:p>
        </p:txBody>
      </p:sp>
      <p:sp>
        <p:nvSpPr>
          <p:cNvPr id="4" name="Pentagon 3"/>
          <p:cNvSpPr/>
          <p:nvPr/>
        </p:nvSpPr>
        <p:spPr>
          <a:xfrm>
            <a:off x="846726" y="1975463"/>
            <a:ext cx="4105339" cy="3822650"/>
          </a:xfrm>
          <a:prstGeom prst="homePlate">
            <a:avLst>
              <a:gd name="adj" fmla="val 1235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hevron 4"/>
          <p:cNvSpPr/>
          <p:nvPr/>
        </p:nvSpPr>
        <p:spPr>
          <a:xfrm>
            <a:off x="6111551" y="1975463"/>
            <a:ext cx="2843219" cy="3822650"/>
          </a:xfrm>
          <a:prstGeom prst="chevron">
            <a:avLst>
              <a:gd name="adj" fmla="val 104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3281266" y="3535265"/>
            <a:ext cx="1332204" cy="707886"/>
          </a:xfrm>
          <a:prstGeom prst="rect">
            <a:avLst/>
          </a:prstGeom>
          <a:noFill/>
        </p:spPr>
        <p:txBody>
          <a:bodyPr wrap="square" rtlCol="0">
            <a:spAutoFit/>
          </a:bodyPr>
          <a:lstStyle/>
          <a:p>
            <a:r>
              <a:rPr lang="en-US" sz="2000" dirty="0" smtClean="0">
                <a:latin typeface="Arial"/>
                <a:cs typeface="Arial"/>
              </a:rPr>
              <a:t>Axon</a:t>
            </a:r>
          </a:p>
          <a:p>
            <a:r>
              <a:rPr lang="en-US" sz="2000" dirty="0" smtClean="0">
                <a:latin typeface="Arial"/>
                <a:cs typeface="Arial"/>
              </a:rPr>
              <a:t>Terminal</a:t>
            </a:r>
            <a:endParaRPr lang="en-US" sz="2000" dirty="0">
              <a:latin typeface="Arial"/>
              <a:cs typeface="Arial"/>
            </a:endParaRPr>
          </a:p>
        </p:txBody>
      </p:sp>
      <p:sp>
        <p:nvSpPr>
          <p:cNvPr id="9" name="TextBox 8"/>
          <p:cNvSpPr txBox="1"/>
          <p:nvPr/>
        </p:nvSpPr>
        <p:spPr>
          <a:xfrm>
            <a:off x="5074816" y="3690776"/>
            <a:ext cx="1270000" cy="400110"/>
          </a:xfrm>
          <a:prstGeom prst="rect">
            <a:avLst/>
          </a:prstGeom>
          <a:noFill/>
        </p:spPr>
        <p:txBody>
          <a:bodyPr wrap="square" rtlCol="0">
            <a:spAutoFit/>
          </a:bodyPr>
          <a:lstStyle/>
          <a:p>
            <a:r>
              <a:rPr lang="en-US" sz="2000" dirty="0" smtClean="0">
                <a:latin typeface="Arial"/>
                <a:cs typeface="Arial"/>
              </a:rPr>
              <a:t>Synapse</a:t>
            </a:r>
            <a:endParaRPr lang="en-US" sz="2000" dirty="0">
              <a:latin typeface="Arial"/>
              <a:cs typeface="Arial"/>
            </a:endParaRPr>
          </a:p>
        </p:txBody>
      </p:sp>
      <p:sp>
        <p:nvSpPr>
          <p:cNvPr id="10" name="TextBox 9"/>
          <p:cNvSpPr txBox="1"/>
          <p:nvPr/>
        </p:nvSpPr>
        <p:spPr>
          <a:xfrm>
            <a:off x="6666205" y="3607837"/>
            <a:ext cx="1912776" cy="707886"/>
          </a:xfrm>
          <a:prstGeom prst="rect">
            <a:avLst/>
          </a:prstGeom>
          <a:noFill/>
        </p:spPr>
        <p:txBody>
          <a:bodyPr wrap="square" rtlCol="0">
            <a:spAutoFit/>
          </a:bodyPr>
          <a:lstStyle/>
          <a:p>
            <a:r>
              <a:rPr lang="en-US" sz="2000" dirty="0" smtClean="0">
                <a:latin typeface="Arial"/>
                <a:cs typeface="Arial"/>
              </a:rPr>
              <a:t>Dendrite of the next nerve</a:t>
            </a:r>
            <a:endParaRPr lang="en-US" sz="2000" dirty="0">
              <a:latin typeface="Arial"/>
              <a:cs typeface="Arial"/>
            </a:endParaRPr>
          </a:p>
        </p:txBody>
      </p:sp>
      <p:sp>
        <p:nvSpPr>
          <p:cNvPr id="11" name="TextBox 10"/>
          <p:cNvSpPr txBox="1"/>
          <p:nvPr/>
        </p:nvSpPr>
        <p:spPr>
          <a:xfrm>
            <a:off x="846726" y="5999895"/>
            <a:ext cx="7840073" cy="523220"/>
          </a:xfrm>
          <a:prstGeom prst="rect">
            <a:avLst/>
          </a:prstGeom>
          <a:noFill/>
        </p:spPr>
        <p:txBody>
          <a:bodyPr wrap="square" rtlCol="0">
            <a:spAutoFit/>
          </a:bodyPr>
          <a:lstStyle/>
          <a:p>
            <a:r>
              <a:rPr lang="en-US" sz="1400" dirty="0" smtClean="0">
                <a:latin typeface="Arial"/>
                <a:cs typeface="Arial"/>
              </a:rPr>
              <a:t>The neurotransmitters bind to the receptors on the next neuron, stimulating the neuron to open it’s Na</a:t>
            </a:r>
            <a:r>
              <a:rPr lang="en-US" sz="1400" baseline="30000" dirty="0" smtClean="0">
                <a:latin typeface="Arial"/>
                <a:cs typeface="Arial"/>
              </a:rPr>
              <a:t>+</a:t>
            </a:r>
            <a:r>
              <a:rPr lang="en-US" sz="1400" dirty="0" smtClean="0">
                <a:latin typeface="Arial"/>
                <a:cs typeface="Arial"/>
              </a:rPr>
              <a:t> channels.</a:t>
            </a:r>
            <a:endParaRPr lang="en-US" sz="1400" baseline="30000" dirty="0">
              <a:latin typeface="Arial"/>
              <a:cs typeface="Arial"/>
            </a:endParaRPr>
          </a:p>
        </p:txBody>
      </p:sp>
      <p:sp>
        <p:nvSpPr>
          <p:cNvPr id="39" name="Right Brace 38"/>
          <p:cNvSpPr/>
          <p:nvPr/>
        </p:nvSpPr>
        <p:spPr>
          <a:xfrm>
            <a:off x="6010244" y="2375871"/>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Right Brace 39"/>
          <p:cNvSpPr/>
          <p:nvPr/>
        </p:nvSpPr>
        <p:spPr>
          <a:xfrm>
            <a:off x="6078708" y="2905666"/>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ight Brace 40"/>
          <p:cNvSpPr/>
          <p:nvPr/>
        </p:nvSpPr>
        <p:spPr>
          <a:xfrm>
            <a:off x="6162644" y="3433098"/>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ight Brace 41"/>
          <p:cNvSpPr/>
          <p:nvPr/>
        </p:nvSpPr>
        <p:spPr>
          <a:xfrm>
            <a:off x="6162644" y="3893674"/>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Right Brace 42"/>
          <p:cNvSpPr/>
          <p:nvPr/>
        </p:nvSpPr>
        <p:spPr>
          <a:xfrm>
            <a:off x="6101369" y="4319980"/>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a:off x="6032810" y="4784311"/>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Right Brace 44"/>
          <p:cNvSpPr/>
          <p:nvPr/>
        </p:nvSpPr>
        <p:spPr>
          <a:xfrm>
            <a:off x="5974706" y="5189703"/>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Pie 45"/>
          <p:cNvSpPr/>
          <p:nvPr/>
        </p:nvSpPr>
        <p:spPr>
          <a:xfrm rot="1491467">
            <a:off x="4202042" y="2466915"/>
            <a:ext cx="1026980" cy="919153"/>
          </a:xfrm>
          <a:prstGeom prst="pie">
            <a:avLst>
              <a:gd name="adj1" fmla="val 3084827"/>
              <a:gd name="adj2" fmla="val 1384160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7" name="Pie 46"/>
          <p:cNvSpPr/>
          <p:nvPr/>
        </p:nvSpPr>
        <p:spPr>
          <a:xfrm rot="3147459">
            <a:off x="4153335" y="4598011"/>
            <a:ext cx="1026980" cy="919153"/>
          </a:xfrm>
          <a:prstGeom prst="pie">
            <a:avLst>
              <a:gd name="adj1" fmla="val 3084827"/>
              <a:gd name="adj2" fmla="val 1384160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Cloud 11"/>
          <p:cNvSpPr/>
          <p:nvPr/>
        </p:nvSpPr>
        <p:spPr>
          <a:xfrm>
            <a:off x="4713899" y="26426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loud 12"/>
          <p:cNvSpPr/>
          <p:nvPr/>
        </p:nvSpPr>
        <p:spPr>
          <a:xfrm>
            <a:off x="5405898" y="2178795"/>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loud 13"/>
          <p:cNvSpPr/>
          <p:nvPr/>
        </p:nvSpPr>
        <p:spPr>
          <a:xfrm>
            <a:off x="5559987" y="32360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loud 14"/>
          <p:cNvSpPr/>
          <p:nvPr/>
        </p:nvSpPr>
        <p:spPr>
          <a:xfrm>
            <a:off x="5182013" y="3362269"/>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loud 15"/>
          <p:cNvSpPr/>
          <p:nvPr/>
        </p:nvSpPr>
        <p:spPr>
          <a:xfrm>
            <a:off x="4483999" y="27950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loud 16"/>
          <p:cNvSpPr/>
          <p:nvPr/>
        </p:nvSpPr>
        <p:spPr>
          <a:xfrm>
            <a:off x="5296963" y="303390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loud 17"/>
          <p:cNvSpPr/>
          <p:nvPr/>
        </p:nvSpPr>
        <p:spPr>
          <a:xfrm>
            <a:off x="5917860" y="301001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loud 18"/>
          <p:cNvSpPr/>
          <p:nvPr/>
        </p:nvSpPr>
        <p:spPr>
          <a:xfrm>
            <a:off x="4943594" y="311773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loud 19"/>
          <p:cNvSpPr/>
          <p:nvPr/>
        </p:nvSpPr>
        <p:spPr>
          <a:xfrm>
            <a:off x="6009903" y="3535265"/>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loud 20"/>
          <p:cNvSpPr/>
          <p:nvPr/>
        </p:nvSpPr>
        <p:spPr>
          <a:xfrm>
            <a:off x="5330428" y="269478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loud 21"/>
          <p:cNvSpPr/>
          <p:nvPr/>
        </p:nvSpPr>
        <p:spPr>
          <a:xfrm>
            <a:off x="5859756" y="2474927"/>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loud 22"/>
          <p:cNvSpPr/>
          <p:nvPr/>
        </p:nvSpPr>
        <p:spPr>
          <a:xfrm>
            <a:off x="5144741" y="249770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5489591" y="4118647"/>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4635304" y="48072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loud 26"/>
          <p:cNvSpPr/>
          <p:nvPr/>
        </p:nvSpPr>
        <p:spPr>
          <a:xfrm>
            <a:off x="5374641" y="50111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loud 27"/>
          <p:cNvSpPr/>
          <p:nvPr/>
        </p:nvSpPr>
        <p:spPr>
          <a:xfrm>
            <a:off x="5169277" y="469317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loud 28"/>
          <p:cNvSpPr/>
          <p:nvPr/>
        </p:nvSpPr>
        <p:spPr>
          <a:xfrm>
            <a:off x="4635304" y="52644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loud 29"/>
          <p:cNvSpPr/>
          <p:nvPr/>
        </p:nvSpPr>
        <p:spPr>
          <a:xfrm>
            <a:off x="4903749" y="4570919"/>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5881651" y="4873367"/>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Cloud 31"/>
          <p:cNvSpPr/>
          <p:nvPr/>
        </p:nvSpPr>
        <p:spPr>
          <a:xfrm>
            <a:off x="5811634" y="52822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Cloud 32"/>
          <p:cNvSpPr/>
          <p:nvPr/>
        </p:nvSpPr>
        <p:spPr>
          <a:xfrm>
            <a:off x="4943799" y="5070443"/>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5229169" y="52822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Cloud 34"/>
          <p:cNvSpPr/>
          <p:nvPr/>
        </p:nvSpPr>
        <p:spPr>
          <a:xfrm>
            <a:off x="5405898" y="469317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Cloud 35"/>
          <p:cNvSpPr/>
          <p:nvPr/>
        </p:nvSpPr>
        <p:spPr>
          <a:xfrm>
            <a:off x="5934544" y="4382099"/>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Cloud 36"/>
          <p:cNvSpPr/>
          <p:nvPr/>
        </p:nvSpPr>
        <p:spPr>
          <a:xfrm>
            <a:off x="5110098" y="4243151"/>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loud 37"/>
          <p:cNvSpPr/>
          <p:nvPr/>
        </p:nvSpPr>
        <p:spPr>
          <a:xfrm>
            <a:off x="6010914" y="399234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065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Transmission Between Neurons</a:t>
            </a:r>
            <a:endParaRPr lang="en-US" dirty="0">
              <a:latin typeface="Arial"/>
              <a:cs typeface="Arial"/>
            </a:endParaRPr>
          </a:p>
        </p:txBody>
      </p:sp>
      <p:sp>
        <p:nvSpPr>
          <p:cNvPr id="4" name="Pentagon 3"/>
          <p:cNvSpPr/>
          <p:nvPr/>
        </p:nvSpPr>
        <p:spPr>
          <a:xfrm>
            <a:off x="846727" y="1975463"/>
            <a:ext cx="2851514" cy="3822650"/>
          </a:xfrm>
          <a:prstGeom prst="homePlate">
            <a:avLst>
              <a:gd name="adj" fmla="val 1235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hevron 4"/>
          <p:cNvSpPr/>
          <p:nvPr/>
        </p:nvSpPr>
        <p:spPr>
          <a:xfrm>
            <a:off x="5244595" y="1982349"/>
            <a:ext cx="3777485" cy="3822650"/>
          </a:xfrm>
          <a:prstGeom prst="chevron">
            <a:avLst>
              <a:gd name="adj" fmla="val 104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1330546" y="3539731"/>
            <a:ext cx="1332204" cy="707886"/>
          </a:xfrm>
          <a:prstGeom prst="rect">
            <a:avLst/>
          </a:prstGeom>
          <a:noFill/>
        </p:spPr>
        <p:txBody>
          <a:bodyPr wrap="square" rtlCol="0">
            <a:spAutoFit/>
          </a:bodyPr>
          <a:lstStyle/>
          <a:p>
            <a:r>
              <a:rPr lang="en-US" sz="2000" dirty="0" smtClean="0">
                <a:latin typeface="Arial"/>
                <a:cs typeface="Arial"/>
              </a:rPr>
              <a:t>Axon</a:t>
            </a:r>
          </a:p>
          <a:p>
            <a:r>
              <a:rPr lang="en-US" sz="2000" dirty="0" smtClean="0">
                <a:latin typeface="Arial"/>
                <a:cs typeface="Arial"/>
              </a:rPr>
              <a:t>Terminal</a:t>
            </a:r>
            <a:endParaRPr lang="en-US" sz="2000" dirty="0">
              <a:latin typeface="Arial"/>
              <a:cs typeface="Arial"/>
            </a:endParaRPr>
          </a:p>
        </p:txBody>
      </p:sp>
      <p:sp>
        <p:nvSpPr>
          <p:cNvPr id="9" name="TextBox 8"/>
          <p:cNvSpPr txBox="1"/>
          <p:nvPr/>
        </p:nvSpPr>
        <p:spPr>
          <a:xfrm>
            <a:off x="3814909" y="3697662"/>
            <a:ext cx="1687315" cy="400110"/>
          </a:xfrm>
          <a:prstGeom prst="rect">
            <a:avLst/>
          </a:prstGeom>
          <a:noFill/>
        </p:spPr>
        <p:txBody>
          <a:bodyPr wrap="square" rtlCol="0">
            <a:spAutoFit/>
          </a:bodyPr>
          <a:lstStyle/>
          <a:p>
            <a:r>
              <a:rPr lang="en-US" sz="2000" dirty="0" smtClean="0">
                <a:latin typeface="Arial"/>
                <a:cs typeface="Arial"/>
              </a:rPr>
              <a:t>Synapse</a:t>
            </a:r>
            <a:endParaRPr lang="en-US" sz="2000" dirty="0">
              <a:latin typeface="Arial"/>
              <a:cs typeface="Arial"/>
            </a:endParaRPr>
          </a:p>
        </p:txBody>
      </p:sp>
      <p:sp>
        <p:nvSpPr>
          <p:cNvPr id="11" name="TextBox 10"/>
          <p:cNvSpPr txBox="1"/>
          <p:nvPr/>
        </p:nvSpPr>
        <p:spPr>
          <a:xfrm>
            <a:off x="304800" y="5999895"/>
            <a:ext cx="8605520" cy="307777"/>
          </a:xfrm>
          <a:prstGeom prst="rect">
            <a:avLst/>
          </a:prstGeom>
          <a:noFill/>
        </p:spPr>
        <p:txBody>
          <a:bodyPr wrap="square" rtlCol="0">
            <a:spAutoFit/>
          </a:bodyPr>
          <a:lstStyle/>
          <a:p>
            <a:r>
              <a:rPr lang="en-US" sz="1400" dirty="0" smtClean="0">
                <a:latin typeface="Arial"/>
                <a:cs typeface="Arial"/>
              </a:rPr>
              <a:t>Na+ channels in the second neuron open quickly.  Na+ rushes into the cell.  A new impulse is generated.</a:t>
            </a:r>
            <a:endParaRPr lang="en-US" sz="1400" baseline="30000" dirty="0">
              <a:latin typeface="Arial"/>
              <a:cs typeface="Arial"/>
            </a:endParaRPr>
          </a:p>
        </p:txBody>
      </p:sp>
      <p:sp>
        <p:nvSpPr>
          <p:cNvPr id="39" name="Right Brace 38"/>
          <p:cNvSpPr/>
          <p:nvPr/>
        </p:nvSpPr>
        <p:spPr>
          <a:xfrm>
            <a:off x="5143287" y="2382757"/>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Right Brace 39"/>
          <p:cNvSpPr/>
          <p:nvPr/>
        </p:nvSpPr>
        <p:spPr>
          <a:xfrm>
            <a:off x="5211751" y="2912552"/>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ight Brace 40"/>
          <p:cNvSpPr/>
          <p:nvPr/>
        </p:nvSpPr>
        <p:spPr>
          <a:xfrm>
            <a:off x="5295687" y="3439984"/>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ight Brace 41"/>
          <p:cNvSpPr/>
          <p:nvPr/>
        </p:nvSpPr>
        <p:spPr>
          <a:xfrm>
            <a:off x="5295687" y="3900560"/>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Right Brace 42"/>
          <p:cNvSpPr/>
          <p:nvPr/>
        </p:nvSpPr>
        <p:spPr>
          <a:xfrm>
            <a:off x="5234412" y="4326866"/>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a:off x="5165853" y="4791197"/>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Right Brace 44"/>
          <p:cNvSpPr/>
          <p:nvPr/>
        </p:nvSpPr>
        <p:spPr>
          <a:xfrm>
            <a:off x="5107749" y="5196589"/>
            <a:ext cx="276353"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Pie 45"/>
          <p:cNvSpPr/>
          <p:nvPr/>
        </p:nvSpPr>
        <p:spPr>
          <a:xfrm rot="1726464">
            <a:off x="3003162" y="2449765"/>
            <a:ext cx="1026980" cy="919153"/>
          </a:xfrm>
          <a:prstGeom prst="pie">
            <a:avLst>
              <a:gd name="adj1" fmla="val 3084827"/>
              <a:gd name="adj2" fmla="val 1384160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7" name="Pie 46"/>
          <p:cNvSpPr/>
          <p:nvPr/>
        </p:nvSpPr>
        <p:spPr>
          <a:xfrm rot="2968046">
            <a:off x="3009147" y="4372696"/>
            <a:ext cx="1026980" cy="919153"/>
          </a:xfrm>
          <a:prstGeom prst="pie">
            <a:avLst>
              <a:gd name="adj1" fmla="val 3084827"/>
              <a:gd name="adj2" fmla="val 1384160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Cloud 11"/>
          <p:cNvSpPr/>
          <p:nvPr/>
        </p:nvSpPr>
        <p:spPr>
          <a:xfrm>
            <a:off x="3846943" y="2649570"/>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loud 12"/>
          <p:cNvSpPr/>
          <p:nvPr/>
        </p:nvSpPr>
        <p:spPr>
          <a:xfrm>
            <a:off x="4538942" y="2185681"/>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loud 13"/>
          <p:cNvSpPr/>
          <p:nvPr/>
        </p:nvSpPr>
        <p:spPr>
          <a:xfrm>
            <a:off x="4693031" y="3242908"/>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loud 14"/>
          <p:cNvSpPr/>
          <p:nvPr/>
        </p:nvSpPr>
        <p:spPr>
          <a:xfrm>
            <a:off x="4315057" y="3369155"/>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loud 15"/>
          <p:cNvSpPr/>
          <p:nvPr/>
        </p:nvSpPr>
        <p:spPr>
          <a:xfrm>
            <a:off x="3617043" y="2801970"/>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loud 16"/>
          <p:cNvSpPr/>
          <p:nvPr/>
        </p:nvSpPr>
        <p:spPr>
          <a:xfrm>
            <a:off x="4430007" y="3040792"/>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loud 17"/>
          <p:cNvSpPr/>
          <p:nvPr/>
        </p:nvSpPr>
        <p:spPr>
          <a:xfrm>
            <a:off x="5050904" y="3016898"/>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loud 18"/>
          <p:cNvSpPr/>
          <p:nvPr/>
        </p:nvSpPr>
        <p:spPr>
          <a:xfrm>
            <a:off x="4076638" y="3124622"/>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loud 19"/>
          <p:cNvSpPr/>
          <p:nvPr/>
        </p:nvSpPr>
        <p:spPr>
          <a:xfrm>
            <a:off x="5142947" y="3542151"/>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loud 20"/>
          <p:cNvSpPr/>
          <p:nvPr/>
        </p:nvSpPr>
        <p:spPr>
          <a:xfrm>
            <a:off x="4463472" y="2701668"/>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loud 21"/>
          <p:cNvSpPr/>
          <p:nvPr/>
        </p:nvSpPr>
        <p:spPr>
          <a:xfrm>
            <a:off x="4992800" y="2481813"/>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loud 22"/>
          <p:cNvSpPr/>
          <p:nvPr/>
        </p:nvSpPr>
        <p:spPr>
          <a:xfrm>
            <a:off x="4277785" y="2504592"/>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4622635" y="4125533"/>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3768348" y="4814108"/>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loud 26"/>
          <p:cNvSpPr/>
          <p:nvPr/>
        </p:nvSpPr>
        <p:spPr>
          <a:xfrm>
            <a:off x="4507685" y="5018060"/>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loud 27"/>
          <p:cNvSpPr/>
          <p:nvPr/>
        </p:nvSpPr>
        <p:spPr>
          <a:xfrm>
            <a:off x="4302321" y="4700064"/>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loud 28"/>
          <p:cNvSpPr/>
          <p:nvPr/>
        </p:nvSpPr>
        <p:spPr>
          <a:xfrm>
            <a:off x="3768348" y="5271308"/>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loud 29"/>
          <p:cNvSpPr/>
          <p:nvPr/>
        </p:nvSpPr>
        <p:spPr>
          <a:xfrm>
            <a:off x="4036793" y="4577805"/>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5014695" y="4880253"/>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Cloud 31"/>
          <p:cNvSpPr/>
          <p:nvPr/>
        </p:nvSpPr>
        <p:spPr>
          <a:xfrm>
            <a:off x="4944678" y="5289160"/>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Cloud 32"/>
          <p:cNvSpPr/>
          <p:nvPr/>
        </p:nvSpPr>
        <p:spPr>
          <a:xfrm>
            <a:off x="4076843" y="5077329"/>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4362213" y="5289160"/>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Cloud 34"/>
          <p:cNvSpPr/>
          <p:nvPr/>
        </p:nvSpPr>
        <p:spPr>
          <a:xfrm>
            <a:off x="4538942" y="4700064"/>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Cloud 35"/>
          <p:cNvSpPr/>
          <p:nvPr/>
        </p:nvSpPr>
        <p:spPr>
          <a:xfrm>
            <a:off x="5067588" y="4388985"/>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Cloud 36"/>
          <p:cNvSpPr/>
          <p:nvPr/>
        </p:nvSpPr>
        <p:spPr>
          <a:xfrm>
            <a:off x="4243142" y="4250037"/>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loud 37"/>
          <p:cNvSpPr/>
          <p:nvPr/>
        </p:nvSpPr>
        <p:spPr>
          <a:xfrm>
            <a:off x="5143958" y="3999234"/>
            <a:ext cx="305444"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807415" y="1155435"/>
            <a:ext cx="3178447" cy="5490249"/>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TextBox 48"/>
          <p:cNvSpPr txBox="1"/>
          <p:nvPr/>
        </p:nvSpPr>
        <p:spPr>
          <a:xfrm>
            <a:off x="6919119" y="3272012"/>
            <a:ext cx="1290160" cy="1231106"/>
          </a:xfrm>
          <a:prstGeom prst="rect">
            <a:avLst/>
          </a:prstGeom>
          <a:noFill/>
        </p:spPr>
        <p:txBody>
          <a:bodyPr wrap="square" lIns="0" tIns="0" rIns="0" bIns="0" rtlCol="0" anchor="ctr" anchorCtr="0">
            <a:spAutoFit/>
          </a:bodyPr>
          <a:lstStyle/>
          <a:p>
            <a:r>
              <a:rPr lang="en-US" sz="2000" dirty="0" smtClean="0">
                <a:latin typeface="Arial"/>
                <a:cs typeface="Arial"/>
              </a:rPr>
              <a:t>Action Potential</a:t>
            </a:r>
          </a:p>
          <a:p>
            <a:r>
              <a:rPr lang="en-US" sz="2000" dirty="0" smtClean="0">
                <a:latin typeface="Arial"/>
                <a:cs typeface="Arial"/>
              </a:rPr>
              <a:t>(Electrical Impulse)</a:t>
            </a:r>
            <a:endParaRPr lang="en-US" sz="2000" dirty="0">
              <a:latin typeface="Arial"/>
              <a:cs typeface="Arial"/>
            </a:endParaRPr>
          </a:p>
        </p:txBody>
      </p:sp>
    </p:spTree>
    <p:extLst>
      <p:ext uri="{BB962C8B-B14F-4D97-AF65-F5344CB8AC3E}">
        <p14:creationId xmlns:p14="http://schemas.microsoft.com/office/powerpoint/2010/main" val="271167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23" y="297232"/>
            <a:ext cx="8829516" cy="1470025"/>
          </a:xfrm>
        </p:spPr>
        <p:txBody>
          <a:bodyPr>
            <a:normAutofit/>
          </a:bodyPr>
          <a:lstStyle/>
          <a:p>
            <a:r>
              <a:rPr lang="en-US" sz="4000" dirty="0" smtClean="0"/>
              <a:t>Neurons transmit and receive signals</a:t>
            </a:r>
            <a:endParaRPr lang="en-US" sz="4000" dirty="0"/>
          </a:p>
        </p:txBody>
      </p:sp>
      <p:cxnSp>
        <p:nvCxnSpPr>
          <p:cNvPr id="5" name="Straight Connector 4"/>
          <p:cNvCxnSpPr/>
          <p:nvPr/>
        </p:nvCxnSpPr>
        <p:spPr>
          <a:xfrm>
            <a:off x="622978" y="2995414"/>
            <a:ext cx="7583560" cy="0"/>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22978" y="4439631"/>
            <a:ext cx="7583560" cy="1"/>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80384" y="1459502"/>
            <a:ext cx="2663347" cy="369332"/>
          </a:xfrm>
          <a:prstGeom prst="rect">
            <a:avLst/>
          </a:prstGeom>
          <a:noFill/>
        </p:spPr>
        <p:txBody>
          <a:bodyPr wrap="square" rtlCol="0">
            <a:spAutoFit/>
          </a:bodyPr>
          <a:lstStyle/>
          <a:p>
            <a:pPr algn="ctr"/>
            <a:r>
              <a:rPr lang="en-US" dirty="0" smtClean="0"/>
              <a:t>Action Potential</a:t>
            </a:r>
            <a:endParaRPr lang="en-US" dirty="0"/>
          </a:p>
        </p:txBody>
      </p:sp>
      <p:sp>
        <p:nvSpPr>
          <p:cNvPr id="10" name="Cross 9"/>
          <p:cNvSpPr/>
          <p:nvPr/>
        </p:nvSpPr>
        <p:spPr>
          <a:xfrm>
            <a:off x="123215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ross 10"/>
          <p:cNvSpPr/>
          <p:nvPr/>
        </p:nvSpPr>
        <p:spPr>
          <a:xfrm>
            <a:off x="1896371"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ross 11"/>
          <p:cNvSpPr/>
          <p:nvPr/>
        </p:nvSpPr>
        <p:spPr>
          <a:xfrm>
            <a:off x="2626936"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339541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4163889"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4894453"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561577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ross 16"/>
          <p:cNvSpPr/>
          <p:nvPr/>
        </p:nvSpPr>
        <p:spPr>
          <a:xfrm>
            <a:off x="627975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ross 17"/>
          <p:cNvSpPr/>
          <p:nvPr/>
        </p:nvSpPr>
        <p:spPr>
          <a:xfrm>
            <a:off x="6962930"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753236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ross 19"/>
          <p:cNvSpPr/>
          <p:nvPr/>
        </p:nvSpPr>
        <p:spPr>
          <a:xfrm>
            <a:off x="123215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ross 20"/>
          <p:cNvSpPr/>
          <p:nvPr/>
        </p:nvSpPr>
        <p:spPr>
          <a:xfrm>
            <a:off x="1896371"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2626936"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ross 22"/>
          <p:cNvSpPr/>
          <p:nvPr/>
        </p:nvSpPr>
        <p:spPr>
          <a:xfrm>
            <a:off x="339541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ross 23"/>
          <p:cNvSpPr/>
          <p:nvPr/>
        </p:nvSpPr>
        <p:spPr>
          <a:xfrm>
            <a:off x="4163889"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ross 24"/>
          <p:cNvSpPr/>
          <p:nvPr/>
        </p:nvSpPr>
        <p:spPr>
          <a:xfrm>
            <a:off x="4894453"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ross 25"/>
          <p:cNvSpPr/>
          <p:nvPr/>
        </p:nvSpPr>
        <p:spPr>
          <a:xfrm>
            <a:off x="561577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ross 26"/>
          <p:cNvSpPr/>
          <p:nvPr/>
        </p:nvSpPr>
        <p:spPr>
          <a:xfrm>
            <a:off x="627975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ross 27"/>
          <p:cNvSpPr/>
          <p:nvPr/>
        </p:nvSpPr>
        <p:spPr>
          <a:xfrm>
            <a:off x="6962930"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ross 28"/>
          <p:cNvSpPr/>
          <p:nvPr/>
        </p:nvSpPr>
        <p:spPr>
          <a:xfrm>
            <a:off x="753236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232153"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896371"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626936" y="3252236"/>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95413"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163889"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94453"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61577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279757"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962930"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53236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32153"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896371"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626936" y="4219558"/>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395413"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163889"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894453"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615777"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279757"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962930"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32367" y="4221849"/>
            <a:ext cx="255908" cy="0"/>
          </a:xfrm>
          <a:prstGeom prst="line">
            <a:avLst/>
          </a:prstGeom>
        </p:spPr>
        <p:style>
          <a:lnRef idx="2">
            <a:schemeClr val="accent1"/>
          </a:lnRef>
          <a:fillRef idx="0">
            <a:schemeClr val="accent1"/>
          </a:fillRef>
          <a:effectRef idx="1">
            <a:schemeClr val="accent1"/>
          </a:effectRef>
          <a:fontRef idx="minor">
            <a:schemeClr val="tx1"/>
          </a:fontRef>
        </p:style>
      </p:cxnSp>
      <p:sp>
        <p:nvSpPr>
          <p:cNvPr id="52" name="Regular Pentagon 51"/>
          <p:cNvSpPr/>
          <p:nvPr/>
        </p:nvSpPr>
        <p:spPr>
          <a:xfrm>
            <a:off x="1624210" y="22748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3" name="TextBox 52"/>
          <p:cNvSpPr txBox="1"/>
          <p:nvPr/>
        </p:nvSpPr>
        <p:spPr>
          <a:xfrm>
            <a:off x="1683510" y="23282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4" name="Regular Pentagon 53"/>
          <p:cNvSpPr/>
          <p:nvPr/>
        </p:nvSpPr>
        <p:spPr>
          <a:xfrm>
            <a:off x="4419797" y="3707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5" name="TextBox 54"/>
          <p:cNvSpPr txBox="1"/>
          <p:nvPr/>
        </p:nvSpPr>
        <p:spPr>
          <a:xfrm>
            <a:off x="4479097" y="3761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6" name="Regular Pentagon 55"/>
          <p:cNvSpPr/>
          <p:nvPr/>
        </p:nvSpPr>
        <p:spPr>
          <a:xfrm>
            <a:off x="1004679" y="3915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7" name="TextBox 56"/>
          <p:cNvSpPr txBox="1"/>
          <p:nvPr/>
        </p:nvSpPr>
        <p:spPr>
          <a:xfrm>
            <a:off x="1063979" y="3969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8" name="Regular Pentagon 57"/>
          <p:cNvSpPr/>
          <p:nvPr/>
        </p:nvSpPr>
        <p:spPr>
          <a:xfrm>
            <a:off x="1634917" y="33928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9" name="TextBox 58"/>
          <p:cNvSpPr txBox="1"/>
          <p:nvPr/>
        </p:nvSpPr>
        <p:spPr>
          <a:xfrm>
            <a:off x="1694217" y="34462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0" name="Regular Pentagon 59"/>
          <p:cNvSpPr/>
          <p:nvPr/>
        </p:nvSpPr>
        <p:spPr>
          <a:xfrm>
            <a:off x="2198618" y="378748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1" name="TextBox 60"/>
          <p:cNvSpPr txBox="1"/>
          <p:nvPr/>
        </p:nvSpPr>
        <p:spPr>
          <a:xfrm>
            <a:off x="2257918" y="384087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2" name="Regular Pentagon 61"/>
          <p:cNvSpPr/>
          <p:nvPr/>
        </p:nvSpPr>
        <p:spPr>
          <a:xfrm>
            <a:off x="4922887" y="390494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3" name="TextBox 62"/>
          <p:cNvSpPr txBox="1"/>
          <p:nvPr/>
        </p:nvSpPr>
        <p:spPr>
          <a:xfrm>
            <a:off x="4982187" y="395833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4" name="Regular Pentagon 63"/>
          <p:cNvSpPr/>
          <p:nvPr/>
        </p:nvSpPr>
        <p:spPr>
          <a:xfrm>
            <a:off x="2896495"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5" name="TextBox 64"/>
          <p:cNvSpPr txBox="1"/>
          <p:nvPr/>
        </p:nvSpPr>
        <p:spPr>
          <a:xfrm>
            <a:off x="2955795"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6" name="Regular Pentagon 65"/>
          <p:cNvSpPr/>
          <p:nvPr/>
        </p:nvSpPr>
        <p:spPr>
          <a:xfrm>
            <a:off x="3537584" y="38500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7" name="TextBox 66"/>
          <p:cNvSpPr txBox="1"/>
          <p:nvPr/>
        </p:nvSpPr>
        <p:spPr>
          <a:xfrm>
            <a:off x="3596884" y="39034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8" name="Regular Pentagon 67"/>
          <p:cNvSpPr/>
          <p:nvPr/>
        </p:nvSpPr>
        <p:spPr>
          <a:xfrm>
            <a:off x="4290829" y="510551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9" name="TextBox 68"/>
          <p:cNvSpPr txBox="1"/>
          <p:nvPr/>
        </p:nvSpPr>
        <p:spPr>
          <a:xfrm>
            <a:off x="4350129" y="515890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0" name="Regular Pentagon 69"/>
          <p:cNvSpPr/>
          <p:nvPr/>
        </p:nvSpPr>
        <p:spPr>
          <a:xfrm>
            <a:off x="4455205" y="23332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71" name="TextBox 70"/>
          <p:cNvSpPr txBox="1"/>
          <p:nvPr/>
        </p:nvSpPr>
        <p:spPr>
          <a:xfrm>
            <a:off x="4514505" y="23866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9" name="Regular Pentagon 78"/>
          <p:cNvSpPr/>
          <p:nvPr/>
        </p:nvSpPr>
        <p:spPr>
          <a:xfrm>
            <a:off x="6386768" y="363973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0" name="TextBox 79"/>
          <p:cNvSpPr txBox="1"/>
          <p:nvPr/>
        </p:nvSpPr>
        <p:spPr>
          <a:xfrm>
            <a:off x="6446068" y="369312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1" name="Regular Pentagon 80"/>
          <p:cNvSpPr/>
          <p:nvPr/>
        </p:nvSpPr>
        <p:spPr>
          <a:xfrm>
            <a:off x="6889858" y="383703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2" name="TextBox 81"/>
          <p:cNvSpPr txBox="1"/>
          <p:nvPr/>
        </p:nvSpPr>
        <p:spPr>
          <a:xfrm>
            <a:off x="6949158" y="389042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3" name="Regular Pentagon 82"/>
          <p:cNvSpPr/>
          <p:nvPr/>
        </p:nvSpPr>
        <p:spPr>
          <a:xfrm>
            <a:off x="6528947" y="531279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4" name="TextBox 83"/>
          <p:cNvSpPr txBox="1"/>
          <p:nvPr/>
        </p:nvSpPr>
        <p:spPr>
          <a:xfrm>
            <a:off x="6588247" y="536618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5" name="Regular Pentagon 84"/>
          <p:cNvSpPr/>
          <p:nvPr/>
        </p:nvSpPr>
        <p:spPr>
          <a:xfrm>
            <a:off x="6528947" y="223521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6" name="TextBox 85"/>
          <p:cNvSpPr txBox="1"/>
          <p:nvPr/>
        </p:nvSpPr>
        <p:spPr>
          <a:xfrm>
            <a:off x="6588247" y="228860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7" name="Regular Pentagon 86"/>
          <p:cNvSpPr/>
          <p:nvPr/>
        </p:nvSpPr>
        <p:spPr>
          <a:xfrm>
            <a:off x="7316610" y="342513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8" name="TextBox 87"/>
          <p:cNvSpPr txBox="1"/>
          <p:nvPr/>
        </p:nvSpPr>
        <p:spPr>
          <a:xfrm>
            <a:off x="7375910" y="347852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9" name="Decagon 88"/>
          <p:cNvSpPr/>
          <p:nvPr/>
        </p:nvSpPr>
        <p:spPr>
          <a:xfrm>
            <a:off x="820337" y="1916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0" name="TextBox 89"/>
          <p:cNvSpPr txBox="1"/>
          <p:nvPr/>
        </p:nvSpPr>
        <p:spPr>
          <a:xfrm>
            <a:off x="845737" y="1972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1" name="Decagon 90"/>
          <p:cNvSpPr/>
          <p:nvPr/>
        </p:nvSpPr>
        <p:spPr>
          <a:xfrm>
            <a:off x="1257970" y="2180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2" name="TextBox 91"/>
          <p:cNvSpPr txBox="1"/>
          <p:nvPr/>
        </p:nvSpPr>
        <p:spPr>
          <a:xfrm>
            <a:off x="1283370" y="2236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3" name="Decagon 92"/>
          <p:cNvSpPr/>
          <p:nvPr/>
        </p:nvSpPr>
        <p:spPr>
          <a:xfrm>
            <a:off x="2600694" y="351649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4" name="TextBox 93"/>
          <p:cNvSpPr txBox="1"/>
          <p:nvPr/>
        </p:nvSpPr>
        <p:spPr>
          <a:xfrm>
            <a:off x="2626094" y="357251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6" name="Decagon 135"/>
          <p:cNvSpPr/>
          <p:nvPr/>
        </p:nvSpPr>
        <p:spPr>
          <a:xfrm>
            <a:off x="2196961" y="201326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7" name="TextBox 136"/>
          <p:cNvSpPr txBox="1"/>
          <p:nvPr/>
        </p:nvSpPr>
        <p:spPr>
          <a:xfrm>
            <a:off x="2222361" y="206928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8" name="Decagon 137"/>
          <p:cNvSpPr/>
          <p:nvPr/>
        </p:nvSpPr>
        <p:spPr>
          <a:xfrm>
            <a:off x="2634594" y="227724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9" name="TextBox 138"/>
          <p:cNvSpPr txBox="1"/>
          <p:nvPr/>
        </p:nvSpPr>
        <p:spPr>
          <a:xfrm>
            <a:off x="2659994" y="233326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0" name="Decagon 139"/>
          <p:cNvSpPr/>
          <p:nvPr/>
        </p:nvSpPr>
        <p:spPr>
          <a:xfrm>
            <a:off x="3197426" y="208872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1" name="TextBox 140"/>
          <p:cNvSpPr txBox="1"/>
          <p:nvPr/>
        </p:nvSpPr>
        <p:spPr>
          <a:xfrm>
            <a:off x="3222826" y="214474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2" name="Decagon 141"/>
          <p:cNvSpPr/>
          <p:nvPr/>
        </p:nvSpPr>
        <p:spPr>
          <a:xfrm>
            <a:off x="3505956" y="194277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3" name="TextBox 142"/>
          <p:cNvSpPr txBox="1"/>
          <p:nvPr/>
        </p:nvSpPr>
        <p:spPr>
          <a:xfrm>
            <a:off x="3531356" y="199879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4" name="Decagon 143"/>
          <p:cNvSpPr/>
          <p:nvPr/>
        </p:nvSpPr>
        <p:spPr>
          <a:xfrm>
            <a:off x="3943589" y="220675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5" name="TextBox 144"/>
          <p:cNvSpPr txBox="1"/>
          <p:nvPr/>
        </p:nvSpPr>
        <p:spPr>
          <a:xfrm>
            <a:off x="3968989" y="226277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6" name="Decagon 145"/>
          <p:cNvSpPr/>
          <p:nvPr/>
        </p:nvSpPr>
        <p:spPr>
          <a:xfrm>
            <a:off x="4506421" y="201823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7" name="TextBox 146"/>
          <p:cNvSpPr txBox="1"/>
          <p:nvPr/>
        </p:nvSpPr>
        <p:spPr>
          <a:xfrm>
            <a:off x="4531821" y="207425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8" name="Decagon 147"/>
          <p:cNvSpPr/>
          <p:nvPr/>
        </p:nvSpPr>
        <p:spPr>
          <a:xfrm>
            <a:off x="4882580" y="203915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9" name="TextBox 148"/>
          <p:cNvSpPr txBox="1"/>
          <p:nvPr/>
        </p:nvSpPr>
        <p:spPr>
          <a:xfrm>
            <a:off x="4907980" y="209517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0" name="Decagon 149"/>
          <p:cNvSpPr/>
          <p:nvPr/>
        </p:nvSpPr>
        <p:spPr>
          <a:xfrm>
            <a:off x="5320213" y="23031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1" name="TextBox 150"/>
          <p:cNvSpPr txBox="1"/>
          <p:nvPr/>
        </p:nvSpPr>
        <p:spPr>
          <a:xfrm>
            <a:off x="5345613" y="23591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2" name="Decagon 151"/>
          <p:cNvSpPr/>
          <p:nvPr/>
        </p:nvSpPr>
        <p:spPr>
          <a:xfrm>
            <a:off x="5857441" y="339985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3" name="TextBox 152"/>
          <p:cNvSpPr txBox="1"/>
          <p:nvPr/>
        </p:nvSpPr>
        <p:spPr>
          <a:xfrm>
            <a:off x="5882841" y="345586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4" name="Decagon 153"/>
          <p:cNvSpPr/>
          <p:nvPr/>
        </p:nvSpPr>
        <p:spPr>
          <a:xfrm>
            <a:off x="5707628" y="183268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5" name="TextBox 154"/>
          <p:cNvSpPr txBox="1"/>
          <p:nvPr/>
        </p:nvSpPr>
        <p:spPr>
          <a:xfrm>
            <a:off x="5733028" y="188870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6" name="Decagon 155"/>
          <p:cNvSpPr/>
          <p:nvPr/>
        </p:nvSpPr>
        <p:spPr>
          <a:xfrm>
            <a:off x="6145261" y="20966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7" name="TextBox 156"/>
          <p:cNvSpPr txBox="1"/>
          <p:nvPr/>
        </p:nvSpPr>
        <p:spPr>
          <a:xfrm>
            <a:off x="6170661" y="21526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8" name="Decagon 157"/>
          <p:cNvSpPr/>
          <p:nvPr/>
        </p:nvSpPr>
        <p:spPr>
          <a:xfrm>
            <a:off x="6708093" y="190814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9" name="TextBox 158"/>
          <p:cNvSpPr txBox="1"/>
          <p:nvPr/>
        </p:nvSpPr>
        <p:spPr>
          <a:xfrm>
            <a:off x="6733493" y="196415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0" name="Decagon 159"/>
          <p:cNvSpPr/>
          <p:nvPr/>
        </p:nvSpPr>
        <p:spPr>
          <a:xfrm>
            <a:off x="7084252" y="192906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1" name="TextBox 160"/>
          <p:cNvSpPr txBox="1"/>
          <p:nvPr/>
        </p:nvSpPr>
        <p:spPr>
          <a:xfrm>
            <a:off x="7109652" y="198508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2" name="Decagon 161"/>
          <p:cNvSpPr/>
          <p:nvPr/>
        </p:nvSpPr>
        <p:spPr>
          <a:xfrm>
            <a:off x="7521885" y="21930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3" name="TextBox 162"/>
          <p:cNvSpPr txBox="1"/>
          <p:nvPr/>
        </p:nvSpPr>
        <p:spPr>
          <a:xfrm>
            <a:off x="7547285" y="22490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4" name="Decagon 163"/>
          <p:cNvSpPr/>
          <p:nvPr/>
        </p:nvSpPr>
        <p:spPr>
          <a:xfrm>
            <a:off x="8084717" y="200452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5" name="TextBox 164"/>
          <p:cNvSpPr txBox="1"/>
          <p:nvPr/>
        </p:nvSpPr>
        <p:spPr>
          <a:xfrm>
            <a:off x="8110117" y="206054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6" name="Decagon 165"/>
          <p:cNvSpPr/>
          <p:nvPr/>
        </p:nvSpPr>
        <p:spPr>
          <a:xfrm>
            <a:off x="882858" y="503270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7" name="TextBox 166"/>
          <p:cNvSpPr txBox="1"/>
          <p:nvPr/>
        </p:nvSpPr>
        <p:spPr>
          <a:xfrm>
            <a:off x="908258" y="508872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8" name="Decagon 167"/>
          <p:cNvSpPr/>
          <p:nvPr/>
        </p:nvSpPr>
        <p:spPr>
          <a:xfrm>
            <a:off x="1320491" y="529668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9" name="TextBox 168"/>
          <p:cNvSpPr txBox="1"/>
          <p:nvPr/>
        </p:nvSpPr>
        <p:spPr>
          <a:xfrm>
            <a:off x="1345891" y="535270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0" name="Decagon 169"/>
          <p:cNvSpPr/>
          <p:nvPr/>
        </p:nvSpPr>
        <p:spPr>
          <a:xfrm>
            <a:off x="1883323" y="51081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1" name="TextBox 170"/>
          <p:cNvSpPr txBox="1"/>
          <p:nvPr/>
        </p:nvSpPr>
        <p:spPr>
          <a:xfrm>
            <a:off x="1908723" y="51641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2" name="Decagon 171"/>
          <p:cNvSpPr/>
          <p:nvPr/>
        </p:nvSpPr>
        <p:spPr>
          <a:xfrm>
            <a:off x="2259482" y="51290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3" name="TextBox 172"/>
          <p:cNvSpPr txBox="1"/>
          <p:nvPr/>
        </p:nvSpPr>
        <p:spPr>
          <a:xfrm>
            <a:off x="2284882" y="51851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4" name="Decagon 173"/>
          <p:cNvSpPr/>
          <p:nvPr/>
        </p:nvSpPr>
        <p:spPr>
          <a:xfrm>
            <a:off x="2697115" y="539307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5" name="TextBox 174"/>
          <p:cNvSpPr txBox="1"/>
          <p:nvPr/>
        </p:nvSpPr>
        <p:spPr>
          <a:xfrm>
            <a:off x="2722515" y="544908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6" name="Decagon 175"/>
          <p:cNvSpPr/>
          <p:nvPr/>
        </p:nvSpPr>
        <p:spPr>
          <a:xfrm>
            <a:off x="3259947" y="52045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7" name="TextBox 176"/>
          <p:cNvSpPr txBox="1"/>
          <p:nvPr/>
        </p:nvSpPr>
        <p:spPr>
          <a:xfrm>
            <a:off x="3285347" y="52605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8" name="Decagon 177"/>
          <p:cNvSpPr/>
          <p:nvPr/>
        </p:nvSpPr>
        <p:spPr>
          <a:xfrm>
            <a:off x="3568477" y="505859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9" name="TextBox 178"/>
          <p:cNvSpPr txBox="1"/>
          <p:nvPr/>
        </p:nvSpPr>
        <p:spPr>
          <a:xfrm>
            <a:off x="3593877" y="511461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0" name="Decagon 179"/>
          <p:cNvSpPr/>
          <p:nvPr/>
        </p:nvSpPr>
        <p:spPr>
          <a:xfrm>
            <a:off x="4006110" y="532257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1" name="TextBox 180"/>
          <p:cNvSpPr txBox="1"/>
          <p:nvPr/>
        </p:nvSpPr>
        <p:spPr>
          <a:xfrm>
            <a:off x="4031510" y="537859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2" name="Decagon 181"/>
          <p:cNvSpPr/>
          <p:nvPr/>
        </p:nvSpPr>
        <p:spPr>
          <a:xfrm>
            <a:off x="4568942" y="513405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3" name="TextBox 182"/>
          <p:cNvSpPr txBox="1"/>
          <p:nvPr/>
        </p:nvSpPr>
        <p:spPr>
          <a:xfrm>
            <a:off x="4594342" y="519007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4" name="Decagon 183"/>
          <p:cNvSpPr/>
          <p:nvPr/>
        </p:nvSpPr>
        <p:spPr>
          <a:xfrm>
            <a:off x="4945101" y="515497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5" name="TextBox 184"/>
          <p:cNvSpPr txBox="1"/>
          <p:nvPr/>
        </p:nvSpPr>
        <p:spPr>
          <a:xfrm>
            <a:off x="4970501" y="521099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6" name="Decagon 185"/>
          <p:cNvSpPr/>
          <p:nvPr/>
        </p:nvSpPr>
        <p:spPr>
          <a:xfrm>
            <a:off x="5382734" y="541895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7" name="TextBox 186"/>
          <p:cNvSpPr txBox="1"/>
          <p:nvPr/>
        </p:nvSpPr>
        <p:spPr>
          <a:xfrm>
            <a:off x="5408134" y="547497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8" name="Decagon 187"/>
          <p:cNvSpPr/>
          <p:nvPr/>
        </p:nvSpPr>
        <p:spPr>
          <a:xfrm>
            <a:off x="4042068" y="37559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9" name="TextBox 188"/>
          <p:cNvSpPr txBox="1"/>
          <p:nvPr/>
        </p:nvSpPr>
        <p:spPr>
          <a:xfrm>
            <a:off x="4067468" y="38120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0" name="Decagon 189"/>
          <p:cNvSpPr/>
          <p:nvPr/>
        </p:nvSpPr>
        <p:spPr>
          <a:xfrm>
            <a:off x="5770149" y="494850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1" name="TextBox 190"/>
          <p:cNvSpPr txBox="1"/>
          <p:nvPr/>
        </p:nvSpPr>
        <p:spPr>
          <a:xfrm>
            <a:off x="5795549" y="500452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2" name="Decagon 191"/>
          <p:cNvSpPr/>
          <p:nvPr/>
        </p:nvSpPr>
        <p:spPr>
          <a:xfrm>
            <a:off x="6207782" y="521248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3" name="TextBox 192"/>
          <p:cNvSpPr txBox="1"/>
          <p:nvPr/>
        </p:nvSpPr>
        <p:spPr>
          <a:xfrm>
            <a:off x="6233182" y="526850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4" name="Decagon 193"/>
          <p:cNvSpPr/>
          <p:nvPr/>
        </p:nvSpPr>
        <p:spPr>
          <a:xfrm>
            <a:off x="6770614" y="502396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TextBox 194"/>
          <p:cNvSpPr txBox="1"/>
          <p:nvPr/>
        </p:nvSpPr>
        <p:spPr>
          <a:xfrm>
            <a:off x="6796014" y="507997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6" name="Decagon 195"/>
          <p:cNvSpPr/>
          <p:nvPr/>
        </p:nvSpPr>
        <p:spPr>
          <a:xfrm>
            <a:off x="7146773" y="5044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7" name="TextBox 196"/>
          <p:cNvSpPr txBox="1"/>
          <p:nvPr/>
        </p:nvSpPr>
        <p:spPr>
          <a:xfrm>
            <a:off x="7172173" y="5100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8" name="Decagon 197"/>
          <p:cNvSpPr/>
          <p:nvPr/>
        </p:nvSpPr>
        <p:spPr>
          <a:xfrm>
            <a:off x="7584406" y="5308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9" name="TextBox 198"/>
          <p:cNvSpPr txBox="1"/>
          <p:nvPr/>
        </p:nvSpPr>
        <p:spPr>
          <a:xfrm>
            <a:off x="7609806" y="5364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0" name="Decagon 199"/>
          <p:cNvSpPr/>
          <p:nvPr/>
        </p:nvSpPr>
        <p:spPr>
          <a:xfrm>
            <a:off x="8147238" y="512034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1" name="TextBox 200"/>
          <p:cNvSpPr txBox="1"/>
          <p:nvPr/>
        </p:nvSpPr>
        <p:spPr>
          <a:xfrm>
            <a:off x="8172638" y="517636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2" name="TextBox 201"/>
          <p:cNvSpPr txBox="1"/>
          <p:nvPr/>
        </p:nvSpPr>
        <p:spPr>
          <a:xfrm>
            <a:off x="2808615" y="5869854"/>
            <a:ext cx="3218829" cy="307777"/>
          </a:xfrm>
          <a:prstGeom prst="rect">
            <a:avLst/>
          </a:prstGeom>
          <a:noFill/>
        </p:spPr>
        <p:txBody>
          <a:bodyPr wrap="square" rtlCol="0">
            <a:spAutoFit/>
          </a:bodyPr>
          <a:lstStyle/>
          <a:p>
            <a:r>
              <a:rPr lang="en-US" sz="1400" dirty="0" smtClean="0">
                <a:latin typeface="Arial"/>
                <a:cs typeface="Arial"/>
              </a:rPr>
              <a:t>A stimulus causes an action potential.  </a:t>
            </a:r>
            <a:endParaRPr lang="en-US" sz="1400" baseline="30000" dirty="0">
              <a:latin typeface="Arial"/>
              <a:cs typeface="Arial"/>
            </a:endParaRPr>
          </a:p>
        </p:txBody>
      </p:sp>
      <p:sp>
        <p:nvSpPr>
          <p:cNvPr id="203" name="Regular Pentagon 202"/>
          <p:cNvSpPr/>
          <p:nvPr/>
        </p:nvSpPr>
        <p:spPr>
          <a:xfrm>
            <a:off x="3238425" y="336944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4" name="TextBox 203"/>
          <p:cNvSpPr txBox="1"/>
          <p:nvPr/>
        </p:nvSpPr>
        <p:spPr>
          <a:xfrm>
            <a:off x="3297725" y="342283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5" name="Regular Pentagon 204"/>
          <p:cNvSpPr/>
          <p:nvPr/>
        </p:nvSpPr>
        <p:spPr>
          <a:xfrm>
            <a:off x="3741515" y="35667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6" name="TextBox 205"/>
          <p:cNvSpPr txBox="1"/>
          <p:nvPr/>
        </p:nvSpPr>
        <p:spPr>
          <a:xfrm>
            <a:off x="3800815" y="36201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7" name="Rounded Rectangle 206"/>
          <p:cNvSpPr/>
          <p:nvPr/>
        </p:nvSpPr>
        <p:spPr>
          <a:xfrm>
            <a:off x="1135368"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ounded Rectangle 207"/>
          <p:cNvSpPr/>
          <p:nvPr/>
        </p:nvSpPr>
        <p:spPr>
          <a:xfrm>
            <a:off x="1825097"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ounded Rectangle 208"/>
          <p:cNvSpPr/>
          <p:nvPr/>
        </p:nvSpPr>
        <p:spPr>
          <a:xfrm>
            <a:off x="2550622"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ounded Rectangle 209"/>
          <p:cNvSpPr/>
          <p:nvPr/>
        </p:nvSpPr>
        <p:spPr>
          <a:xfrm>
            <a:off x="3240829"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ounded Rectangle 210"/>
          <p:cNvSpPr/>
          <p:nvPr/>
        </p:nvSpPr>
        <p:spPr>
          <a:xfrm>
            <a:off x="3941817"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ounded Rectangle 211"/>
          <p:cNvSpPr/>
          <p:nvPr/>
        </p:nvSpPr>
        <p:spPr>
          <a:xfrm>
            <a:off x="4622889"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ounded Rectangle 212"/>
          <p:cNvSpPr/>
          <p:nvPr/>
        </p:nvSpPr>
        <p:spPr>
          <a:xfrm>
            <a:off x="5348414"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ounded Rectangle 213"/>
          <p:cNvSpPr/>
          <p:nvPr/>
        </p:nvSpPr>
        <p:spPr>
          <a:xfrm>
            <a:off x="6029486"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ounded Rectangle 214"/>
          <p:cNvSpPr/>
          <p:nvPr/>
        </p:nvSpPr>
        <p:spPr>
          <a:xfrm>
            <a:off x="673708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ounded Rectangle 215"/>
          <p:cNvSpPr/>
          <p:nvPr/>
        </p:nvSpPr>
        <p:spPr>
          <a:xfrm>
            <a:off x="7418160"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133326"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823055"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48580"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238787"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3939775"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4620847"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5346372"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6027444"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6735046"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7416118"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107823" y="2341206"/>
            <a:ext cx="1380238" cy="2738774"/>
          </a:xfrm>
          <a:prstGeom prst="rightArrow">
            <a:avLst/>
          </a:prstGeom>
          <a:gradFill flip="none" rotWithShape="1">
            <a:gsLst>
              <a:gs pos="0">
                <a:schemeClr val="accent2">
                  <a:tint val="100000"/>
                  <a:shade val="100000"/>
                  <a:satMod val="130000"/>
                  <a:alpha val="70000"/>
                </a:schemeClr>
              </a:gs>
              <a:gs pos="100000">
                <a:schemeClr val="accent2">
                  <a:tint val="50000"/>
                  <a:shade val="100000"/>
                  <a:satMod val="350000"/>
                  <a:alpha val="70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TextBox 3"/>
          <p:cNvSpPr txBox="1"/>
          <p:nvPr/>
        </p:nvSpPr>
        <p:spPr>
          <a:xfrm>
            <a:off x="179094" y="3539235"/>
            <a:ext cx="1078875" cy="307777"/>
          </a:xfrm>
          <a:prstGeom prst="rect">
            <a:avLst/>
          </a:prstGeom>
          <a:noFill/>
        </p:spPr>
        <p:txBody>
          <a:bodyPr wrap="square" lIns="0" tIns="0" rIns="0" bIns="0" rtlCol="0" anchor="ctr" anchorCtr="0">
            <a:spAutoFit/>
          </a:bodyPr>
          <a:lstStyle/>
          <a:p>
            <a:r>
              <a:rPr lang="en-US" sz="1000" dirty="0" smtClean="0">
                <a:latin typeface="Arial"/>
                <a:cs typeface="Arial"/>
              </a:rPr>
              <a:t>Action Potential</a:t>
            </a:r>
          </a:p>
          <a:p>
            <a:r>
              <a:rPr lang="en-US" sz="1000" dirty="0" smtClean="0">
                <a:latin typeface="Arial"/>
                <a:cs typeface="Arial"/>
              </a:rPr>
              <a:t>(Electrical Impulse)</a:t>
            </a:r>
            <a:endParaRPr lang="en-US" sz="1000" dirty="0">
              <a:latin typeface="Arial"/>
              <a:cs typeface="Arial"/>
            </a:endParaRPr>
          </a:p>
        </p:txBody>
      </p:sp>
    </p:spTree>
    <p:extLst>
      <p:ext uri="{BB962C8B-B14F-4D97-AF65-F5344CB8AC3E}">
        <p14:creationId xmlns:p14="http://schemas.microsoft.com/office/powerpoint/2010/main" val="254806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23" y="297232"/>
            <a:ext cx="8829516" cy="1470025"/>
          </a:xfrm>
        </p:spPr>
        <p:txBody>
          <a:bodyPr>
            <a:normAutofit/>
          </a:bodyPr>
          <a:lstStyle/>
          <a:p>
            <a:r>
              <a:rPr lang="en-US" sz="4000" dirty="0" smtClean="0"/>
              <a:t>Neurons transmit and receive signals</a:t>
            </a:r>
            <a:endParaRPr lang="en-US" sz="4000" dirty="0"/>
          </a:p>
        </p:txBody>
      </p:sp>
      <p:cxnSp>
        <p:nvCxnSpPr>
          <p:cNvPr id="5" name="Straight Connector 4"/>
          <p:cNvCxnSpPr/>
          <p:nvPr/>
        </p:nvCxnSpPr>
        <p:spPr>
          <a:xfrm>
            <a:off x="622978" y="2995414"/>
            <a:ext cx="7583560" cy="0"/>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22978" y="4439631"/>
            <a:ext cx="7583560" cy="1"/>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80384" y="1459502"/>
            <a:ext cx="2663347" cy="369332"/>
          </a:xfrm>
          <a:prstGeom prst="rect">
            <a:avLst/>
          </a:prstGeom>
          <a:noFill/>
        </p:spPr>
        <p:txBody>
          <a:bodyPr wrap="square" rtlCol="0">
            <a:spAutoFit/>
          </a:bodyPr>
          <a:lstStyle/>
          <a:p>
            <a:pPr algn="ctr"/>
            <a:r>
              <a:rPr lang="en-US" dirty="0" smtClean="0"/>
              <a:t>Action Potential</a:t>
            </a:r>
            <a:endParaRPr lang="en-US" dirty="0"/>
          </a:p>
        </p:txBody>
      </p:sp>
      <p:sp>
        <p:nvSpPr>
          <p:cNvPr id="10" name="Cross 9"/>
          <p:cNvSpPr/>
          <p:nvPr/>
        </p:nvSpPr>
        <p:spPr>
          <a:xfrm>
            <a:off x="123215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ross 10"/>
          <p:cNvSpPr/>
          <p:nvPr/>
        </p:nvSpPr>
        <p:spPr>
          <a:xfrm>
            <a:off x="1896371"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ross 11"/>
          <p:cNvSpPr/>
          <p:nvPr/>
        </p:nvSpPr>
        <p:spPr>
          <a:xfrm>
            <a:off x="2626936"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339541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4163889"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4894453"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561577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ross 16"/>
          <p:cNvSpPr/>
          <p:nvPr/>
        </p:nvSpPr>
        <p:spPr>
          <a:xfrm>
            <a:off x="627975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ross 17"/>
          <p:cNvSpPr/>
          <p:nvPr/>
        </p:nvSpPr>
        <p:spPr>
          <a:xfrm>
            <a:off x="6962930"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753236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ross 19"/>
          <p:cNvSpPr/>
          <p:nvPr/>
        </p:nvSpPr>
        <p:spPr>
          <a:xfrm>
            <a:off x="123215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ross 20"/>
          <p:cNvSpPr/>
          <p:nvPr/>
        </p:nvSpPr>
        <p:spPr>
          <a:xfrm>
            <a:off x="1896371"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2626936"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ross 22"/>
          <p:cNvSpPr/>
          <p:nvPr/>
        </p:nvSpPr>
        <p:spPr>
          <a:xfrm>
            <a:off x="339541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ross 23"/>
          <p:cNvSpPr/>
          <p:nvPr/>
        </p:nvSpPr>
        <p:spPr>
          <a:xfrm>
            <a:off x="4163889"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ross 24"/>
          <p:cNvSpPr/>
          <p:nvPr/>
        </p:nvSpPr>
        <p:spPr>
          <a:xfrm>
            <a:off x="4894453"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ross 25"/>
          <p:cNvSpPr/>
          <p:nvPr/>
        </p:nvSpPr>
        <p:spPr>
          <a:xfrm>
            <a:off x="561577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ross 26"/>
          <p:cNvSpPr/>
          <p:nvPr/>
        </p:nvSpPr>
        <p:spPr>
          <a:xfrm>
            <a:off x="627975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ross 27"/>
          <p:cNvSpPr/>
          <p:nvPr/>
        </p:nvSpPr>
        <p:spPr>
          <a:xfrm>
            <a:off x="6962930"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ross 28"/>
          <p:cNvSpPr/>
          <p:nvPr/>
        </p:nvSpPr>
        <p:spPr>
          <a:xfrm>
            <a:off x="753236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232153"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896371"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626936" y="3252236"/>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95413"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163889"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94453"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61577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279757"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962930"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53236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32153"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896371"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626936" y="4219558"/>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395413"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163889"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894453"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615777"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279757"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962930"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32367" y="4221849"/>
            <a:ext cx="255908" cy="0"/>
          </a:xfrm>
          <a:prstGeom prst="line">
            <a:avLst/>
          </a:prstGeom>
        </p:spPr>
        <p:style>
          <a:lnRef idx="2">
            <a:schemeClr val="accent1"/>
          </a:lnRef>
          <a:fillRef idx="0">
            <a:schemeClr val="accent1"/>
          </a:fillRef>
          <a:effectRef idx="1">
            <a:schemeClr val="accent1"/>
          </a:effectRef>
          <a:fontRef idx="minor">
            <a:schemeClr val="tx1"/>
          </a:fontRef>
        </p:style>
      </p:cxnSp>
      <p:sp>
        <p:nvSpPr>
          <p:cNvPr id="52" name="Regular Pentagon 51"/>
          <p:cNvSpPr/>
          <p:nvPr/>
        </p:nvSpPr>
        <p:spPr>
          <a:xfrm>
            <a:off x="1624210" y="22748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3" name="TextBox 52"/>
          <p:cNvSpPr txBox="1"/>
          <p:nvPr/>
        </p:nvSpPr>
        <p:spPr>
          <a:xfrm>
            <a:off x="1683510" y="23282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4" name="Regular Pentagon 53"/>
          <p:cNvSpPr/>
          <p:nvPr/>
        </p:nvSpPr>
        <p:spPr>
          <a:xfrm>
            <a:off x="4419797" y="3707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5" name="TextBox 54"/>
          <p:cNvSpPr txBox="1"/>
          <p:nvPr/>
        </p:nvSpPr>
        <p:spPr>
          <a:xfrm>
            <a:off x="4479097" y="3761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6" name="Regular Pentagon 55"/>
          <p:cNvSpPr/>
          <p:nvPr/>
        </p:nvSpPr>
        <p:spPr>
          <a:xfrm>
            <a:off x="1004679" y="3915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7" name="TextBox 56"/>
          <p:cNvSpPr txBox="1"/>
          <p:nvPr/>
        </p:nvSpPr>
        <p:spPr>
          <a:xfrm>
            <a:off x="1063979" y="3969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8" name="Regular Pentagon 57"/>
          <p:cNvSpPr/>
          <p:nvPr/>
        </p:nvSpPr>
        <p:spPr>
          <a:xfrm>
            <a:off x="1634917" y="33928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9" name="TextBox 58"/>
          <p:cNvSpPr txBox="1"/>
          <p:nvPr/>
        </p:nvSpPr>
        <p:spPr>
          <a:xfrm>
            <a:off x="1694217" y="34462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0" name="Regular Pentagon 59"/>
          <p:cNvSpPr/>
          <p:nvPr/>
        </p:nvSpPr>
        <p:spPr>
          <a:xfrm>
            <a:off x="2198618" y="378748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1" name="TextBox 60"/>
          <p:cNvSpPr txBox="1"/>
          <p:nvPr/>
        </p:nvSpPr>
        <p:spPr>
          <a:xfrm>
            <a:off x="2257918" y="384087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2" name="Regular Pentagon 61"/>
          <p:cNvSpPr/>
          <p:nvPr/>
        </p:nvSpPr>
        <p:spPr>
          <a:xfrm>
            <a:off x="4922887" y="390494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3" name="TextBox 62"/>
          <p:cNvSpPr txBox="1"/>
          <p:nvPr/>
        </p:nvSpPr>
        <p:spPr>
          <a:xfrm>
            <a:off x="4982187" y="395833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4" name="Regular Pentagon 63"/>
          <p:cNvSpPr/>
          <p:nvPr/>
        </p:nvSpPr>
        <p:spPr>
          <a:xfrm>
            <a:off x="2896495"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5" name="TextBox 64"/>
          <p:cNvSpPr txBox="1"/>
          <p:nvPr/>
        </p:nvSpPr>
        <p:spPr>
          <a:xfrm>
            <a:off x="2955795"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6" name="Regular Pentagon 65"/>
          <p:cNvSpPr/>
          <p:nvPr/>
        </p:nvSpPr>
        <p:spPr>
          <a:xfrm>
            <a:off x="3537584" y="38500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7" name="TextBox 66"/>
          <p:cNvSpPr txBox="1"/>
          <p:nvPr/>
        </p:nvSpPr>
        <p:spPr>
          <a:xfrm>
            <a:off x="3596884" y="39034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8" name="Regular Pentagon 67"/>
          <p:cNvSpPr/>
          <p:nvPr/>
        </p:nvSpPr>
        <p:spPr>
          <a:xfrm>
            <a:off x="4290829" y="510551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9" name="TextBox 68"/>
          <p:cNvSpPr txBox="1"/>
          <p:nvPr/>
        </p:nvSpPr>
        <p:spPr>
          <a:xfrm>
            <a:off x="4350129" y="515890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0" name="Regular Pentagon 69"/>
          <p:cNvSpPr/>
          <p:nvPr/>
        </p:nvSpPr>
        <p:spPr>
          <a:xfrm>
            <a:off x="4455205" y="23332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71" name="TextBox 70"/>
          <p:cNvSpPr txBox="1"/>
          <p:nvPr/>
        </p:nvSpPr>
        <p:spPr>
          <a:xfrm>
            <a:off x="4514505" y="23866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9" name="Regular Pentagon 78"/>
          <p:cNvSpPr/>
          <p:nvPr/>
        </p:nvSpPr>
        <p:spPr>
          <a:xfrm>
            <a:off x="6386768" y="363973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0" name="TextBox 79"/>
          <p:cNvSpPr txBox="1"/>
          <p:nvPr/>
        </p:nvSpPr>
        <p:spPr>
          <a:xfrm>
            <a:off x="6446068" y="369312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1" name="Regular Pentagon 80"/>
          <p:cNvSpPr/>
          <p:nvPr/>
        </p:nvSpPr>
        <p:spPr>
          <a:xfrm>
            <a:off x="6889858" y="383703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2" name="TextBox 81"/>
          <p:cNvSpPr txBox="1"/>
          <p:nvPr/>
        </p:nvSpPr>
        <p:spPr>
          <a:xfrm>
            <a:off x="6949158" y="389042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3" name="Regular Pentagon 82"/>
          <p:cNvSpPr/>
          <p:nvPr/>
        </p:nvSpPr>
        <p:spPr>
          <a:xfrm>
            <a:off x="6528947" y="531279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4" name="TextBox 83"/>
          <p:cNvSpPr txBox="1"/>
          <p:nvPr/>
        </p:nvSpPr>
        <p:spPr>
          <a:xfrm>
            <a:off x="6588247" y="536618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5" name="Regular Pentagon 84"/>
          <p:cNvSpPr/>
          <p:nvPr/>
        </p:nvSpPr>
        <p:spPr>
          <a:xfrm>
            <a:off x="6528947" y="223521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6" name="TextBox 85"/>
          <p:cNvSpPr txBox="1"/>
          <p:nvPr/>
        </p:nvSpPr>
        <p:spPr>
          <a:xfrm>
            <a:off x="6588247" y="228860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7" name="Regular Pentagon 86"/>
          <p:cNvSpPr/>
          <p:nvPr/>
        </p:nvSpPr>
        <p:spPr>
          <a:xfrm>
            <a:off x="7316610" y="342513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8" name="TextBox 87"/>
          <p:cNvSpPr txBox="1"/>
          <p:nvPr/>
        </p:nvSpPr>
        <p:spPr>
          <a:xfrm>
            <a:off x="7375910" y="347852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9" name="Decagon 88"/>
          <p:cNvSpPr/>
          <p:nvPr/>
        </p:nvSpPr>
        <p:spPr>
          <a:xfrm>
            <a:off x="820337" y="1916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0" name="TextBox 89"/>
          <p:cNvSpPr txBox="1"/>
          <p:nvPr/>
        </p:nvSpPr>
        <p:spPr>
          <a:xfrm>
            <a:off x="845737" y="1972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1" name="Decagon 90"/>
          <p:cNvSpPr/>
          <p:nvPr/>
        </p:nvSpPr>
        <p:spPr>
          <a:xfrm>
            <a:off x="1257970" y="2180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2" name="TextBox 91"/>
          <p:cNvSpPr txBox="1"/>
          <p:nvPr/>
        </p:nvSpPr>
        <p:spPr>
          <a:xfrm>
            <a:off x="1283370" y="2236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3" name="Decagon 92"/>
          <p:cNvSpPr/>
          <p:nvPr/>
        </p:nvSpPr>
        <p:spPr>
          <a:xfrm>
            <a:off x="2600694" y="351649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4" name="TextBox 93"/>
          <p:cNvSpPr txBox="1"/>
          <p:nvPr/>
        </p:nvSpPr>
        <p:spPr>
          <a:xfrm>
            <a:off x="2626094" y="357251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6" name="Decagon 135"/>
          <p:cNvSpPr/>
          <p:nvPr/>
        </p:nvSpPr>
        <p:spPr>
          <a:xfrm>
            <a:off x="2196961" y="201326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7" name="TextBox 136"/>
          <p:cNvSpPr txBox="1"/>
          <p:nvPr/>
        </p:nvSpPr>
        <p:spPr>
          <a:xfrm>
            <a:off x="2222361" y="206928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8" name="Decagon 137"/>
          <p:cNvSpPr/>
          <p:nvPr/>
        </p:nvSpPr>
        <p:spPr>
          <a:xfrm>
            <a:off x="2634594" y="227724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9" name="TextBox 138"/>
          <p:cNvSpPr txBox="1"/>
          <p:nvPr/>
        </p:nvSpPr>
        <p:spPr>
          <a:xfrm>
            <a:off x="2659994" y="233326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0" name="Decagon 139"/>
          <p:cNvSpPr/>
          <p:nvPr/>
        </p:nvSpPr>
        <p:spPr>
          <a:xfrm>
            <a:off x="3197426" y="208872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1" name="TextBox 140"/>
          <p:cNvSpPr txBox="1"/>
          <p:nvPr/>
        </p:nvSpPr>
        <p:spPr>
          <a:xfrm>
            <a:off x="3222826" y="214474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2" name="Decagon 141"/>
          <p:cNvSpPr/>
          <p:nvPr/>
        </p:nvSpPr>
        <p:spPr>
          <a:xfrm>
            <a:off x="3505956" y="194277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3" name="TextBox 142"/>
          <p:cNvSpPr txBox="1"/>
          <p:nvPr/>
        </p:nvSpPr>
        <p:spPr>
          <a:xfrm>
            <a:off x="3531356" y="199879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4" name="Decagon 143"/>
          <p:cNvSpPr/>
          <p:nvPr/>
        </p:nvSpPr>
        <p:spPr>
          <a:xfrm>
            <a:off x="3943589" y="220675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5" name="TextBox 144"/>
          <p:cNvSpPr txBox="1"/>
          <p:nvPr/>
        </p:nvSpPr>
        <p:spPr>
          <a:xfrm>
            <a:off x="3968989" y="226277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6" name="Decagon 145"/>
          <p:cNvSpPr/>
          <p:nvPr/>
        </p:nvSpPr>
        <p:spPr>
          <a:xfrm>
            <a:off x="4506421" y="201823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7" name="TextBox 146"/>
          <p:cNvSpPr txBox="1"/>
          <p:nvPr/>
        </p:nvSpPr>
        <p:spPr>
          <a:xfrm>
            <a:off x="4531821" y="207425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8" name="Decagon 147"/>
          <p:cNvSpPr/>
          <p:nvPr/>
        </p:nvSpPr>
        <p:spPr>
          <a:xfrm>
            <a:off x="4882580" y="203915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9" name="TextBox 148"/>
          <p:cNvSpPr txBox="1"/>
          <p:nvPr/>
        </p:nvSpPr>
        <p:spPr>
          <a:xfrm>
            <a:off x="4907980" y="209517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0" name="Decagon 149"/>
          <p:cNvSpPr/>
          <p:nvPr/>
        </p:nvSpPr>
        <p:spPr>
          <a:xfrm>
            <a:off x="5320213" y="23031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1" name="TextBox 150"/>
          <p:cNvSpPr txBox="1"/>
          <p:nvPr/>
        </p:nvSpPr>
        <p:spPr>
          <a:xfrm>
            <a:off x="5345613" y="23591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2" name="Decagon 151"/>
          <p:cNvSpPr/>
          <p:nvPr/>
        </p:nvSpPr>
        <p:spPr>
          <a:xfrm>
            <a:off x="5857441" y="339985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3" name="TextBox 152"/>
          <p:cNvSpPr txBox="1"/>
          <p:nvPr/>
        </p:nvSpPr>
        <p:spPr>
          <a:xfrm>
            <a:off x="5882841" y="345586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4" name="Decagon 153"/>
          <p:cNvSpPr/>
          <p:nvPr/>
        </p:nvSpPr>
        <p:spPr>
          <a:xfrm>
            <a:off x="5707628" y="183268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5" name="TextBox 154"/>
          <p:cNvSpPr txBox="1"/>
          <p:nvPr/>
        </p:nvSpPr>
        <p:spPr>
          <a:xfrm>
            <a:off x="5733028" y="188870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6" name="Decagon 155"/>
          <p:cNvSpPr/>
          <p:nvPr/>
        </p:nvSpPr>
        <p:spPr>
          <a:xfrm>
            <a:off x="6145261" y="20966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7" name="TextBox 156"/>
          <p:cNvSpPr txBox="1"/>
          <p:nvPr/>
        </p:nvSpPr>
        <p:spPr>
          <a:xfrm>
            <a:off x="6170661" y="21526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8" name="Decagon 157"/>
          <p:cNvSpPr/>
          <p:nvPr/>
        </p:nvSpPr>
        <p:spPr>
          <a:xfrm>
            <a:off x="6708093" y="190814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9" name="TextBox 158"/>
          <p:cNvSpPr txBox="1"/>
          <p:nvPr/>
        </p:nvSpPr>
        <p:spPr>
          <a:xfrm>
            <a:off x="6733493" y="196415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0" name="Decagon 159"/>
          <p:cNvSpPr/>
          <p:nvPr/>
        </p:nvSpPr>
        <p:spPr>
          <a:xfrm>
            <a:off x="7084252" y="192906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1" name="TextBox 160"/>
          <p:cNvSpPr txBox="1"/>
          <p:nvPr/>
        </p:nvSpPr>
        <p:spPr>
          <a:xfrm>
            <a:off x="7109652" y="198508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2" name="Decagon 161"/>
          <p:cNvSpPr/>
          <p:nvPr/>
        </p:nvSpPr>
        <p:spPr>
          <a:xfrm>
            <a:off x="7521885" y="21930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3" name="TextBox 162"/>
          <p:cNvSpPr txBox="1"/>
          <p:nvPr/>
        </p:nvSpPr>
        <p:spPr>
          <a:xfrm>
            <a:off x="7547285" y="22490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4" name="Decagon 163"/>
          <p:cNvSpPr/>
          <p:nvPr/>
        </p:nvSpPr>
        <p:spPr>
          <a:xfrm>
            <a:off x="8084717" y="200452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5" name="TextBox 164"/>
          <p:cNvSpPr txBox="1"/>
          <p:nvPr/>
        </p:nvSpPr>
        <p:spPr>
          <a:xfrm>
            <a:off x="8110117" y="206054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6" name="Decagon 165"/>
          <p:cNvSpPr/>
          <p:nvPr/>
        </p:nvSpPr>
        <p:spPr>
          <a:xfrm>
            <a:off x="882858" y="503270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7" name="TextBox 166"/>
          <p:cNvSpPr txBox="1"/>
          <p:nvPr/>
        </p:nvSpPr>
        <p:spPr>
          <a:xfrm>
            <a:off x="908258" y="508872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8" name="Decagon 167"/>
          <p:cNvSpPr/>
          <p:nvPr/>
        </p:nvSpPr>
        <p:spPr>
          <a:xfrm>
            <a:off x="1320491" y="529668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9" name="TextBox 168"/>
          <p:cNvSpPr txBox="1"/>
          <p:nvPr/>
        </p:nvSpPr>
        <p:spPr>
          <a:xfrm>
            <a:off x="1345891" y="535270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0" name="Decagon 169"/>
          <p:cNvSpPr/>
          <p:nvPr/>
        </p:nvSpPr>
        <p:spPr>
          <a:xfrm>
            <a:off x="1883323" y="51081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1" name="TextBox 170"/>
          <p:cNvSpPr txBox="1"/>
          <p:nvPr/>
        </p:nvSpPr>
        <p:spPr>
          <a:xfrm>
            <a:off x="1908723" y="51641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2" name="Decagon 171"/>
          <p:cNvSpPr/>
          <p:nvPr/>
        </p:nvSpPr>
        <p:spPr>
          <a:xfrm>
            <a:off x="2259482" y="51290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3" name="TextBox 172"/>
          <p:cNvSpPr txBox="1"/>
          <p:nvPr/>
        </p:nvSpPr>
        <p:spPr>
          <a:xfrm>
            <a:off x="2284882" y="51851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4" name="Decagon 173"/>
          <p:cNvSpPr/>
          <p:nvPr/>
        </p:nvSpPr>
        <p:spPr>
          <a:xfrm>
            <a:off x="2697115" y="539307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5" name="TextBox 174"/>
          <p:cNvSpPr txBox="1"/>
          <p:nvPr/>
        </p:nvSpPr>
        <p:spPr>
          <a:xfrm>
            <a:off x="2722515" y="544908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6" name="Decagon 175"/>
          <p:cNvSpPr/>
          <p:nvPr/>
        </p:nvSpPr>
        <p:spPr>
          <a:xfrm>
            <a:off x="3259947" y="52045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7" name="TextBox 176"/>
          <p:cNvSpPr txBox="1"/>
          <p:nvPr/>
        </p:nvSpPr>
        <p:spPr>
          <a:xfrm>
            <a:off x="3285347" y="52605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8" name="Decagon 177"/>
          <p:cNvSpPr/>
          <p:nvPr/>
        </p:nvSpPr>
        <p:spPr>
          <a:xfrm>
            <a:off x="3568477" y="505859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9" name="TextBox 178"/>
          <p:cNvSpPr txBox="1"/>
          <p:nvPr/>
        </p:nvSpPr>
        <p:spPr>
          <a:xfrm>
            <a:off x="3593877" y="511461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0" name="Decagon 179"/>
          <p:cNvSpPr/>
          <p:nvPr/>
        </p:nvSpPr>
        <p:spPr>
          <a:xfrm>
            <a:off x="4006110" y="532257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1" name="TextBox 180"/>
          <p:cNvSpPr txBox="1"/>
          <p:nvPr/>
        </p:nvSpPr>
        <p:spPr>
          <a:xfrm>
            <a:off x="4031510" y="537859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2" name="Decagon 181"/>
          <p:cNvSpPr/>
          <p:nvPr/>
        </p:nvSpPr>
        <p:spPr>
          <a:xfrm>
            <a:off x="4568942" y="513405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3" name="TextBox 182"/>
          <p:cNvSpPr txBox="1"/>
          <p:nvPr/>
        </p:nvSpPr>
        <p:spPr>
          <a:xfrm>
            <a:off x="4594342" y="519007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4" name="Decagon 183"/>
          <p:cNvSpPr/>
          <p:nvPr/>
        </p:nvSpPr>
        <p:spPr>
          <a:xfrm>
            <a:off x="4945101" y="515497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5" name="TextBox 184"/>
          <p:cNvSpPr txBox="1"/>
          <p:nvPr/>
        </p:nvSpPr>
        <p:spPr>
          <a:xfrm>
            <a:off x="4970501" y="521099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6" name="Decagon 185"/>
          <p:cNvSpPr/>
          <p:nvPr/>
        </p:nvSpPr>
        <p:spPr>
          <a:xfrm>
            <a:off x="5382734" y="541895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7" name="TextBox 186"/>
          <p:cNvSpPr txBox="1"/>
          <p:nvPr/>
        </p:nvSpPr>
        <p:spPr>
          <a:xfrm>
            <a:off x="5408134" y="547497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8" name="Decagon 187"/>
          <p:cNvSpPr/>
          <p:nvPr/>
        </p:nvSpPr>
        <p:spPr>
          <a:xfrm>
            <a:off x="4042068" y="37559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9" name="TextBox 188"/>
          <p:cNvSpPr txBox="1"/>
          <p:nvPr/>
        </p:nvSpPr>
        <p:spPr>
          <a:xfrm>
            <a:off x="4067468" y="38120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0" name="Decagon 189"/>
          <p:cNvSpPr/>
          <p:nvPr/>
        </p:nvSpPr>
        <p:spPr>
          <a:xfrm>
            <a:off x="5770149" y="494850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1" name="TextBox 190"/>
          <p:cNvSpPr txBox="1"/>
          <p:nvPr/>
        </p:nvSpPr>
        <p:spPr>
          <a:xfrm>
            <a:off x="5795549" y="500452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2" name="Decagon 191"/>
          <p:cNvSpPr/>
          <p:nvPr/>
        </p:nvSpPr>
        <p:spPr>
          <a:xfrm>
            <a:off x="6207782" y="521248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3" name="TextBox 192"/>
          <p:cNvSpPr txBox="1"/>
          <p:nvPr/>
        </p:nvSpPr>
        <p:spPr>
          <a:xfrm>
            <a:off x="6233182" y="526850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4" name="Decagon 193"/>
          <p:cNvSpPr/>
          <p:nvPr/>
        </p:nvSpPr>
        <p:spPr>
          <a:xfrm>
            <a:off x="6770614" y="502396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TextBox 194"/>
          <p:cNvSpPr txBox="1"/>
          <p:nvPr/>
        </p:nvSpPr>
        <p:spPr>
          <a:xfrm>
            <a:off x="6796014" y="507997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6" name="Decagon 195"/>
          <p:cNvSpPr/>
          <p:nvPr/>
        </p:nvSpPr>
        <p:spPr>
          <a:xfrm>
            <a:off x="7146773" y="5044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7" name="TextBox 196"/>
          <p:cNvSpPr txBox="1"/>
          <p:nvPr/>
        </p:nvSpPr>
        <p:spPr>
          <a:xfrm>
            <a:off x="7172173" y="5100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8" name="Decagon 197"/>
          <p:cNvSpPr/>
          <p:nvPr/>
        </p:nvSpPr>
        <p:spPr>
          <a:xfrm>
            <a:off x="7584406" y="5308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9" name="TextBox 198"/>
          <p:cNvSpPr txBox="1"/>
          <p:nvPr/>
        </p:nvSpPr>
        <p:spPr>
          <a:xfrm>
            <a:off x="7609806" y="5364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0" name="Decagon 199"/>
          <p:cNvSpPr/>
          <p:nvPr/>
        </p:nvSpPr>
        <p:spPr>
          <a:xfrm>
            <a:off x="8147238" y="512034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1" name="TextBox 200"/>
          <p:cNvSpPr txBox="1"/>
          <p:nvPr/>
        </p:nvSpPr>
        <p:spPr>
          <a:xfrm>
            <a:off x="8172638" y="517636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2" name="TextBox 201"/>
          <p:cNvSpPr txBox="1"/>
          <p:nvPr/>
        </p:nvSpPr>
        <p:spPr>
          <a:xfrm>
            <a:off x="820337" y="5869854"/>
            <a:ext cx="6967938" cy="307777"/>
          </a:xfrm>
          <a:prstGeom prst="rect">
            <a:avLst/>
          </a:prstGeom>
          <a:noFill/>
        </p:spPr>
        <p:txBody>
          <a:bodyPr wrap="square" rtlCol="0">
            <a:spAutoFit/>
          </a:bodyPr>
          <a:lstStyle/>
          <a:p>
            <a:r>
              <a:rPr lang="en-US" sz="1400" dirty="0" smtClean="0">
                <a:latin typeface="Arial"/>
                <a:cs typeface="Arial"/>
              </a:rPr>
              <a:t>Gated channels open, causing sodium ions to flood into the neuron.</a:t>
            </a:r>
            <a:endParaRPr lang="en-US" sz="1400" baseline="30000" dirty="0">
              <a:latin typeface="Arial"/>
              <a:cs typeface="Arial"/>
            </a:endParaRPr>
          </a:p>
        </p:txBody>
      </p:sp>
      <p:sp>
        <p:nvSpPr>
          <p:cNvPr id="203" name="Regular Pentagon 202"/>
          <p:cNvSpPr/>
          <p:nvPr/>
        </p:nvSpPr>
        <p:spPr>
          <a:xfrm>
            <a:off x="3238425" y="336944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4" name="TextBox 203"/>
          <p:cNvSpPr txBox="1"/>
          <p:nvPr/>
        </p:nvSpPr>
        <p:spPr>
          <a:xfrm>
            <a:off x="3297725" y="342283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5" name="Regular Pentagon 204"/>
          <p:cNvSpPr/>
          <p:nvPr/>
        </p:nvSpPr>
        <p:spPr>
          <a:xfrm>
            <a:off x="3741515" y="35667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6" name="TextBox 205"/>
          <p:cNvSpPr txBox="1"/>
          <p:nvPr/>
        </p:nvSpPr>
        <p:spPr>
          <a:xfrm>
            <a:off x="3800815" y="36201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7" name="Rounded Rectangle 206"/>
          <p:cNvSpPr/>
          <p:nvPr/>
        </p:nvSpPr>
        <p:spPr>
          <a:xfrm>
            <a:off x="1135368"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ounded Rectangle 207"/>
          <p:cNvSpPr/>
          <p:nvPr/>
        </p:nvSpPr>
        <p:spPr>
          <a:xfrm>
            <a:off x="1825097"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ounded Rectangle 208"/>
          <p:cNvSpPr/>
          <p:nvPr/>
        </p:nvSpPr>
        <p:spPr>
          <a:xfrm>
            <a:off x="2550622"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ounded Rectangle 209"/>
          <p:cNvSpPr/>
          <p:nvPr/>
        </p:nvSpPr>
        <p:spPr>
          <a:xfrm>
            <a:off x="3240829"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ounded Rectangle 210"/>
          <p:cNvSpPr/>
          <p:nvPr/>
        </p:nvSpPr>
        <p:spPr>
          <a:xfrm>
            <a:off x="3941817"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ounded Rectangle 211"/>
          <p:cNvSpPr/>
          <p:nvPr/>
        </p:nvSpPr>
        <p:spPr>
          <a:xfrm>
            <a:off x="4622889"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ounded Rectangle 212"/>
          <p:cNvSpPr/>
          <p:nvPr/>
        </p:nvSpPr>
        <p:spPr>
          <a:xfrm>
            <a:off x="5348414"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ounded Rectangle 213"/>
          <p:cNvSpPr/>
          <p:nvPr/>
        </p:nvSpPr>
        <p:spPr>
          <a:xfrm>
            <a:off x="6029486"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ounded Rectangle 214"/>
          <p:cNvSpPr/>
          <p:nvPr/>
        </p:nvSpPr>
        <p:spPr>
          <a:xfrm>
            <a:off x="673708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ounded Rectangle 215"/>
          <p:cNvSpPr/>
          <p:nvPr/>
        </p:nvSpPr>
        <p:spPr>
          <a:xfrm>
            <a:off x="7418160"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133326"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823055"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48580"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238787"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3939775"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4620847"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5346372"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6027444"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6735046"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7416118"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1004098" y="2349952"/>
            <a:ext cx="1380238" cy="2738774"/>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TextBox 3"/>
          <p:cNvSpPr txBox="1"/>
          <p:nvPr/>
        </p:nvSpPr>
        <p:spPr>
          <a:xfrm>
            <a:off x="1075369" y="3547981"/>
            <a:ext cx="1078875" cy="307777"/>
          </a:xfrm>
          <a:prstGeom prst="rect">
            <a:avLst/>
          </a:prstGeom>
          <a:noFill/>
        </p:spPr>
        <p:txBody>
          <a:bodyPr wrap="square" lIns="0" tIns="0" rIns="0" bIns="0" rtlCol="0" anchor="ctr" anchorCtr="0">
            <a:spAutoFit/>
          </a:bodyPr>
          <a:lstStyle/>
          <a:p>
            <a:r>
              <a:rPr lang="en-US" sz="1000" dirty="0" smtClean="0">
                <a:latin typeface="Arial"/>
                <a:cs typeface="Arial"/>
              </a:rPr>
              <a:t>Action Potential</a:t>
            </a:r>
          </a:p>
          <a:p>
            <a:r>
              <a:rPr lang="en-US" sz="1000" dirty="0" smtClean="0">
                <a:latin typeface="Arial"/>
                <a:cs typeface="Arial"/>
              </a:rPr>
              <a:t>(Electrical Impulse)</a:t>
            </a:r>
            <a:endParaRPr lang="en-US" sz="1000" dirty="0">
              <a:latin typeface="Arial"/>
              <a:cs typeface="Arial"/>
            </a:endParaRPr>
          </a:p>
        </p:txBody>
      </p:sp>
      <p:cxnSp>
        <p:nvCxnSpPr>
          <p:cNvPr id="8" name="Curved Connector 7"/>
          <p:cNvCxnSpPr>
            <a:stCxn id="168" idx="9"/>
          </p:cNvCxnSpPr>
          <p:nvPr/>
        </p:nvCxnSpPr>
        <p:spPr>
          <a:xfrm rot="16200000" flipV="1">
            <a:off x="617671" y="4434402"/>
            <a:ext cx="1438974" cy="285598"/>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7" name="Curved Connector 216"/>
          <p:cNvCxnSpPr>
            <a:stCxn id="166" idx="9"/>
          </p:cNvCxnSpPr>
          <p:nvPr/>
        </p:nvCxnSpPr>
        <p:spPr>
          <a:xfrm rot="5400000" flipH="1" flipV="1">
            <a:off x="683244" y="4369194"/>
            <a:ext cx="1022594" cy="304435"/>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8" name="Curved Connector 217"/>
          <p:cNvCxnSpPr>
            <a:stCxn id="89" idx="4"/>
          </p:cNvCxnSpPr>
          <p:nvPr/>
        </p:nvCxnSpPr>
        <p:spPr>
          <a:xfrm rot="16200000" flipH="1">
            <a:off x="446721" y="2619220"/>
            <a:ext cx="1294442" cy="378859"/>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9" name="Curved Connector 218"/>
          <p:cNvCxnSpPr>
            <a:stCxn id="91" idx="4"/>
          </p:cNvCxnSpPr>
          <p:nvPr/>
        </p:nvCxnSpPr>
        <p:spPr>
          <a:xfrm rot="5400000">
            <a:off x="722712" y="2897057"/>
            <a:ext cx="1091083" cy="147787"/>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9" name="Curved Connector 238"/>
          <p:cNvCxnSpPr>
            <a:stCxn id="170" idx="8"/>
          </p:cNvCxnSpPr>
          <p:nvPr/>
        </p:nvCxnSpPr>
        <p:spPr>
          <a:xfrm rot="16200000" flipV="1">
            <a:off x="1393485" y="4534150"/>
            <a:ext cx="1063853" cy="84176"/>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2" name="Curved Connector 241"/>
          <p:cNvCxnSpPr>
            <a:stCxn id="136" idx="4"/>
          </p:cNvCxnSpPr>
          <p:nvPr/>
        </p:nvCxnSpPr>
        <p:spPr>
          <a:xfrm rot="5400000">
            <a:off x="1515949" y="2604253"/>
            <a:ext cx="1111630" cy="418746"/>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714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23" y="297232"/>
            <a:ext cx="8829516" cy="1470025"/>
          </a:xfrm>
        </p:spPr>
        <p:txBody>
          <a:bodyPr>
            <a:normAutofit/>
          </a:bodyPr>
          <a:lstStyle/>
          <a:p>
            <a:r>
              <a:rPr lang="en-US" sz="4000" dirty="0" smtClean="0"/>
              <a:t>Neurons transmit and receive signals</a:t>
            </a:r>
            <a:endParaRPr lang="en-US" sz="4000" dirty="0"/>
          </a:p>
        </p:txBody>
      </p:sp>
      <p:cxnSp>
        <p:nvCxnSpPr>
          <p:cNvPr id="5" name="Straight Connector 4"/>
          <p:cNvCxnSpPr/>
          <p:nvPr/>
        </p:nvCxnSpPr>
        <p:spPr>
          <a:xfrm>
            <a:off x="622978" y="2995414"/>
            <a:ext cx="7583560" cy="0"/>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22978" y="4439631"/>
            <a:ext cx="7583560" cy="1"/>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80384" y="1459502"/>
            <a:ext cx="2663347" cy="369332"/>
          </a:xfrm>
          <a:prstGeom prst="rect">
            <a:avLst/>
          </a:prstGeom>
          <a:noFill/>
        </p:spPr>
        <p:txBody>
          <a:bodyPr wrap="square" rtlCol="0">
            <a:spAutoFit/>
          </a:bodyPr>
          <a:lstStyle/>
          <a:p>
            <a:pPr algn="ctr"/>
            <a:r>
              <a:rPr lang="en-US" dirty="0" smtClean="0"/>
              <a:t>Action Potential</a:t>
            </a:r>
            <a:endParaRPr lang="en-US" dirty="0"/>
          </a:p>
        </p:txBody>
      </p:sp>
      <p:sp>
        <p:nvSpPr>
          <p:cNvPr id="10" name="Cross 9"/>
          <p:cNvSpPr/>
          <p:nvPr/>
        </p:nvSpPr>
        <p:spPr>
          <a:xfrm>
            <a:off x="1232153" y="3166834"/>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ross 10"/>
          <p:cNvSpPr/>
          <p:nvPr/>
        </p:nvSpPr>
        <p:spPr>
          <a:xfrm>
            <a:off x="1896371" y="3166834"/>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ross 11"/>
          <p:cNvSpPr/>
          <p:nvPr/>
        </p:nvSpPr>
        <p:spPr>
          <a:xfrm>
            <a:off x="2626936" y="3166834"/>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3395413"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4163889"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4894453" y="25608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561577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ross 16"/>
          <p:cNvSpPr/>
          <p:nvPr/>
        </p:nvSpPr>
        <p:spPr>
          <a:xfrm>
            <a:off x="627975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ross 17"/>
          <p:cNvSpPr/>
          <p:nvPr/>
        </p:nvSpPr>
        <p:spPr>
          <a:xfrm>
            <a:off x="6962930"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753236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ross 19"/>
          <p:cNvSpPr/>
          <p:nvPr/>
        </p:nvSpPr>
        <p:spPr>
          <a:xfrm>
            <a:off x="1232153" y="400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ross 20"/>
          <p:cNvSpPr/>
          <p:nvPr/>
        </p:nvSpPr>
        <p:spPr>
          <a:xfrm>
            <a:off x="1896371" y="400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2626936" y="400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ross 22"/>
          <p:cNvSpPr/>
          <p:nvPr/>
        </p:nvSpPr>
        <p:spPr>
          <a:xfrm>
            <a:off x="3395413"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ross 23"/>
          <p:cNvSpPr/>
          <p:nvPr/>
        </p:nvSpPr>
        <p:spPr>
          <a:xfrm>
            <a:off x="4163889"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ross 24"/>
          <p:cNvSpPr/>
          <p:nvPr/>
        </p:nvSpPr>
        <p:spPr>
          <a:xfrm>
            <a:off x="4894453" y="463026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ross 25"/>
          <p:cNvSpPr/>
          <p:nvPr/>
        </p:nvSpPr>
        <p:spPr>
          <a:xfrm>
            <a:off x="561577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ross 26"/>
          <p:cNvSpPr/>
          <p:nvPr/>
        </p:nvSpPr>
        <p:spPr>
          <a:xfrm>
            <a:off x="627975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ross 27"/>
          <p:cNvSpPr/>
          <p:nvPr/>
        </p:nvSpPr>
        <p:spPr>
          <a:xfrm>
            <a:off x="6962930"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ross 28"/>
          <p:cNvSpPr/>
          <p:nvPr/>
        </p:nvSpPr>
        <p:spPr>
          <a:xfrm>
            <a:off x="753236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231311" y="2686408"/>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895529" y="2687936"/>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626094" y="2687935"/>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95413"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163889" y="325223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94453"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61577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279757"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962930"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53236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32153" y="4753482"/>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896371" y="475501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626936" y="47550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395413"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163889" y="421955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894453"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615777"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279757"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962930"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32367" y="4221849"/>
            <a:ext cx="255908" cy="0"/>
          </a:xfrm>
          <a:prstGeom prst="line">
            <a:avLst/>
          </a:prstGeom>
        </p:spPr>
        <p:style>
          <a:lnRef idx="2">
            <a:schemeClr val="accent1"/>
          </a:lnRef>
          <a:fillRef idx="0">
            <a:schemeClr val="accent1"/>
          </a:fillRef>
          <a:effectRef idx="1">
            <a:schemeClr val="accent1"/>
          </a:effectRef>
          <a:fontRef idx="minor">
            <a:schemeClr val="tx1"/>
          </a:fontRef>
        </p:style>
      </p:cxnSp>
      <p:sp>
        <p:nvSpPr>
          <p:cNvPr id="52" name="Regular Pentagon 51"/>
          <p:cNvSpPr/>
          <p:nvPr/>
        </p:nvSpPr>
        <p:spPr>
          <a:xfrm>
            <a:off x="1624210" y="22748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3" name="TextBox 52"/>
          <p:cNvSpPr txBox="1"/>
          <p:nvPr/>
        </p:nvSpPr>
        <p:spPr>
          <a:xfrm>
            <a:off x="1683510" y="23282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4" name="Regular Pentagon 53"/>
          <p:cNvSpPr/>
          <p:nvPr/>
        </p:nvSpPr>
        <p:spPr>
          <a:xfrm>
            <a:off x="4419797" y="3707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5" name="TextBox 54"/>
          <p:cNvSpPr txBox="1"/>
          <p:nvPr/>
        </p:nvSpPr>
        <p:spPr>
          <a:xfrm>
            <a:off x="4479097" y="3761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6" name="Regular Pentagon 55"/>
          <p:cNvSpPr/>
          <p:nvPr/>
        </p:nvSpPr>
        <p:spPr>
          <a:xfrm>
            <a:off x="1004679" y="3915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7" name="TextBox 56"/>
          <p:cNvSpPr txBox="1"/>
          <p:nvPr/>
        </p:nvSpPr>
        <p:spPr>
          <a:xfrm>
            <a:off x="1063979" y="3969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8" name="Regular Pentagon 57"/>
          <p:cNvSpPr/>
          <p:nvPr/>
        </p:nvSpPr>
        <p:spPr>
          <a:xfrm>
            <a:off x="1634917" y="33928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9" name="TextBox 58"/>
          <p:cNvSpPr txBox="1"/>
          <p:nvPr/>
        </p:nvSpPr>
        <p:spPr>
          <a:xfrm>
            <a:off x="1694217" y="34462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0" name="Regular Pentagon 59"/>
          <p:cNvSpPr/>
          <p:nvPr/>
        </p:nvSpPr>
        <p:spPr>
          <a:xfrm>
            <a:off x="2198618" y="378748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1" name="TextBox 60"/>
          <p:cNvSpPr txBox="1"/>
          <p:nvPr/>
        </p:nvSpPr>
        <p:spPr>
          <a:xfrm>
            <a:off x="2257918" y="384087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2" name="Regular Pentagon 61"/>
          <p:cNvSpPr/>
          <p:nvPr/>
        </p:nvSpPr>
        <p:spPr>
          <a:xfrm>
            <a:off x="4922887" y="390494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3" name="TextBox 62"/>
          <p:cNvSpPr txBox="1"/>
          <p:nvPr/>
        </p:nvSpPr>
        <p:spPr>
          <a:xfrm>
            <a:off x="4982187" y="395833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4" name="Regular Pentagon 63"/>
          <p:cNvSpPr/>
          <p:nvPr/>
        </p:nvSpPr>
        <p:spPr>
          <a:xfrm>
            <a:off x="2896495"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5" name="TextBox 64"/>
          <p:cNvSpPr txBox="1"/>
          <p:nvPr/>
        </p:nvSpPr>
        <p:spPr>
          <a:xfrm>
            <a:off x="2955795"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6" name="Regular Pentagon 65"/>
          <p:cNvSpPr/>
          <p:nvPr/>
        </p:nvSpPr>
        <p:spPr>
          <a:xfrm>
            <a:off x="3537584" y="38500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7" name="TextBox 66"/>
          <p:cNvSpPr txBox="1"/>
          <p:nvPr/>
        </p:nvSpPr>
        <p:spPr>
          <a:xfrm>
            <a:off x="3596884" y="39034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8" name="Regular Pentagon 67"/>
          <p:cNvSpPr/>
          <p:nvPr/>
        </p:nvSpPr>
        <p:spPr>
          <a:xfrm>
            <a:off x="4290829" y="510551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9" name="TextBox 68"/>
          <p:cNvSpPr txBox="1"/>
          <p:nvPr/>
        </p:nvSpPr>
        <p:spPr>
          <a:xfrm>
            <a:off x="4350129" y="515890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0" name="Regular Pentagon 69"/>
          <p:cNvSpPr/>
          <p:nvPr/>
        </p:nvSpPr>
        <p:spPr>
          <a:xfrm>
            <a:off x="4455205" y="23332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71" name="TextBox 70"/>
          <p:cNvSpPr txBox="1"/>
          <p:nvPr/>
        </p:nvSpPr>
        <p:spPr>
          <a:xfrm>
            <a:off x="4514505" y="23866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9" name="Regular Pentagon 78"/>
          <p:cNvSpPr/>
          <p:nvPr/>
        </p:nvSpPr>
        <p:spPr>
          <a:xfrm>
            <a:off x="6386768" y="363973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0" name="TextBox 79"/>
          <p:cNvSpPr txBox="1"/>
          <p:nvPr/>
        </p:nvSpPr>
        <p:spPr>
          <a:xfrm>
            <a:off x="6446068" y="369312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1" name="Regular Pentagon 80"/>
          <p:cNvSpPr/>
          <p:nvPr/>
        </p:nvSpPr>
        <p:spPr>
          <a:xfrm>
            <a:off x="6889858" y="383703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2" name="TextBox 81"/>
          <p:cNvSpPr txBox="1"/>
          <p:nvPr/>
        </p:nvSpPr>
        <p:spPr>
          <a:xfrm>
            <a:off x="6949158" y="389042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3" name="Regular Pentagon 82"/>
          <p:cNvSpPr/>
          <p:nvPr/>
        </p:nvSpPr>
        <p:spPr>
          <a:xfrm>
            <a:off x="6528947" y="531279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4" name="TextBox 83"/>
          <p:cNvSpPr txBox="1"/>
          <p:nvPr/>
        </p:nvSpPr>
        <p:spPr>
          <a:xfrm>
            <a:off x="6588247" y="536618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5" name="Regular Pentagon 84"/>
          <p:cNvSpPr/>
          <p:nvPr/>
        </p:nvSpPr>
        <p:spPr>
          <a:xfrm>
            <a:off x="6528947" y="223521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6" name="TextBox 85"/>
          <p:cNvSpPr txBox="1"/>
          <p:nvPr/>
        </p:nvSpPr>
        <p:spPr>
          <a:xfrm>
            <a:off x="6588247" y="228860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7" name="Regular Pentagon 86"/>
          <p:cNvSpPr/>
          <p:nvPr/>
        </p:nvSpPr>
        <p:spPr>
          <a:xfrm>
            <a:off x="7316610" y="342513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8" name="TextBox 87"/>
          <p:cNvSpPr txBox="1"/>
          <p:nvPr/>
        </p:nvSpPr>
        <p:spPr>
          <a:xfrm>
            <a:off x="7375910" y="347852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9" name="Decagon 88"/>
          <p:cNvSpPr/>
          <p:nvPr/>
        </p:nvSpPr>
        <p:spPr>
          <a:xfrm>
            <a:off x="827599" y="324649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0" name="TextBox 89"/>
          <p:cNvSpPr txBox="1"/>
          <p:nvPr/>
        </p:nvSpPr>
        <p:spPr>
          <a:xfrm>
            <a:off x="852999" y="330251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1" name="Decagon 90"/>
          <p:cNvSpPr/>
          <p:nvPr/>
        </p:nvSpPr>
        <p:spPr>
          <a:xfrm>
            <a:off x="1862391" y="330343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2" name="TextBox 91"/>
          <p:cNvSpPr txBox="1"/>
          <p:nvPr/>
        </p:nvSpPr>
        <p:spPr>
          <a:xfrm>
            <a:off x="1887791" y="335945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3" name="Decagon 92"/>
          <p:cNvSpPr/>
          <p:nvPr/>
        </p:nvSpPr>
        <p:spPr>
          <a:xfrm>
            <a:off x="2600694" y="351649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4" name="TextBox 93"/>
          <p:cNvSpPr txBox="1"/>
          <p:nvPr/>
        </p:nvSpPr>
        <p:spPr>
          <a:xfrm>
            <a:off x="2626094" y="357251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6" name="Decagon 135"/>
          <p:cNvSpPr/>
          <p:nvPr/>
        </p:nvSpPr>
        <p:spPr>
          <a:xfrm>
            <a:off x="2204223" y="334287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7" name="TextBox 136"/>
          <p:cNvSpPr txBox="1"/>
          <p:nvPr/>
        </p:nvSpPr>
        <p:spPr>
          <a:xfrm>
            <a:off x="2229623" y="339889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8" name="Decagon 137"/>
          <p:cNvSpPr/>
          <p:nvPr/>
        </p:nvSpPr>
        <p:spPr>
          <a:xfrm>
            <a:off x="2634594" y="227724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9" name="TextBox 138"/>
          <p:cNvSpPr txBox="1"/>
          <p:nvPr/>
        </p:nvSpPr>
        <p:spPr>
          <a:xfrm>
            <a:off x="2659994" y="233326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0" name="Decagon 139"/>
          <p:cNvSpPr/>
          <p:nvPr/>
        </p:nvSpPr>
        <p:spPr>
          <a:xfrm>
            <a:off x="3197426" y="208872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1" name="TextBox 140"/>
          <p:cNvSpPr txBox="1"/>
          <p:nvPr/>
        </p:nvSpPr>
        <p:spPr>
          <a:xfrm>
            <a:off x="3222826" y="214474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2" name="Decagon 141"/>
          <p:cNvSpPr/>
          <p:nvPr/>
        </p:nvSpPr>
        <p:spPr>
          <a:xfrm>
            <a:off x="3505956" y="194277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3" name="TextBox 142"/>
          <p:cNvSpPr txBox="1"/>
          <p:nvPr/>
        </p:nvSpPr>
        <p:spPr>
          <a:xfrm>
            <a:off x="3531356" y="199879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4" name="Decagon 143"/>
          <p:cNvSpPr/>
          <p:nvPr/>
        </p:nvSpPr>
        <p:spPr>
          <a:xfrm>
            <a:off x="3943589" y="220675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5" name="TextBox 144"/>
          <p:cNvSpPr txBox="1"/>
          <p:nvPr/>
        </p:nvSpPr>
        <p:spPr>
          <a:xfrm>
            <a:off x="3968989" y="226277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6" name="Decagon 145"/>
          <p:cNvSpPr/>
          <p:nvPr/>
        </p:nvSpPr>
        <p:spPr>
          <a:xfrm>
            <a:off x="4506421" y="201823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7" name="TextBox 146"/>
          <p:cNvSpPr txBox="1"/>
          <p:nvPr/>
        </p:nvSpPr>
        <p:spPr>
          <a:xfrm>
            <a:off x="4531821" y="207425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8" name="Decagon 147"/>
          <p:cNvSpPr/>
          <p:nvPr/>
        </p:nvSpPr>
        <p:spPr>
          <a:xfrm>
            <a:off x="4882580" y="203915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9" name="TextBox 148"/>
          <p:cNvSpPr txBox="1"/>
          <p:nvPr/>
        </p:nvSpPr>
        <p:spPr>
          <a:xfrm>
            <a:off x="4907980" y="209517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0" name="Decagon 149"/>
          <p:cNvSpPr/>
          <p:nvPr/>
        </p:nvSpPr>
        <p:spPr>
          <a:xfrm>
            <a:off x="5320213" y="23031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1" name="TextBox 150"/>
          <p:cNvSpPr txBox="1"/>
          <p:nvPr/>
        </p:nvSpPr>
        <p:spPr>
          <a:xfrm>
            <a:off x="5345613" y="23591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2" name="Decagon 151"/>
          <p:cNvSpPr/>
          <p:nvPr/>
        </p:nvSpPr>
        <p:spPr>
          <a:xfrm>
            <a:off x="5857441" y="339985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3" name="TextBox 152"/>
          <p:cNvSpPr txBox="1"/>
          <p:nvPr/>
        </p:nvSpPr>
        <p:spPr>
          <a:xfrm>
            <a:off x="5882841" y="345586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4" name="Decagon 153"/>
          <p:cNvSpPr/>
          <p:nvPr/>
        </p:nvSpPr>
        <p:spPr>
          <a:xfrm>
            <a:off x="5707628" y="183268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5" name="TextBox 154"/>
          <p:cNvSpPr txBox="1"/>
          <p:nvPr/>
        </p:nvSpPr>
        <p:spPr>
          <a:xfrm>
            <a:off x="5733028" y="188870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6" name="Decagon 155"/>
          <p:cNvSpPr/>
          <p:nvPr/>
        </p:nvSpPr>
        <p:spPr>
          <a:xfrm>
            <a:off x="6145261" y="20966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7" name="TextBox 156"/>
          <p:cNvSpPr txBox="1"/>
          <p:nvPr/>
        </p:nvSpPr>
        <p:spPr>
          <a:xfrm>
            <a:off x="6170661" y="21526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8" name="Decagon 157"/>
          <p:cNvSpPr/>
          <p:nvPr/>
        </p:nvSpPr>
        <p:spPr>
          <a:xfrm>
            <a:off x="6708093" y="190814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9" name="TextBox 158"/>
          <p:cNvSpPr txBox="1"/>
          <p:nvPr/>
        </p:nvSpPr>
        <p:spPr>
          <a:xfrm>
            <a:off x="6733493" y="196415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0" name="Decagon 159"/>
          <p:cNvSpPr/>
          <p:nvPr/>
        </p:nvSpPr>
        <p:spPr>
          <a:xfrm>
            <a:off x="7084252" y="192906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1" name="TextBox 160"/>
          <p:cNvSpPr txBox="1"/>
          <p:nvPr/>
        </p:nvSpPr>
        <p:spPr>
          <a:xfrm>
            <a:off x="7109652" y="198508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2" name="Decagon 161"/>
          <p:cNvSpPr/>
          <p:nvPr/>
        </p:nvSpPr>
        <p:spPr>
          <a:xfrm>
            <a:off x="7521885" y="21930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3" name="TextBox 162"/>
          <p:cNvSpPr txBox="1"/>
          <p:nvPr/>
        </p:nvSpPr>
        <p:spPr>
          <a:xfrm>
            <a:off x="7547285" y="22490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4" name="Decagon 163"/>
          <p:cNvSpPr/>
          <p:nvPr/>
        </p:nvSpPr>
        <p:spPr>
          <a:xfrm>
            <a:off x="8084717" y="200452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5" name="TextBox 164"/>
          <p:cNvSpPr txBox="1"/>
          <p:nvPr/>
        </p:nvSpPr>
        <p:spPr>
          <a:xfrm>
            <a:off x="8110117" y="206054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6" name="Decagon 165"/>
          <p:cNvSpPr/>
          <p:nvPr/>
        </p:nvSpPr>
        <p:spPr>
          <a:xfrm>
            <a:off x="1205496" y="336944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7" name="TextBox 166"/>
          <p:cNvSpPr txBox="1"/>
          <p:nvPr/>
        </p:nvSpPr>
        <p:spPr>
          <a:xfrm>
            <a:off x="1230896" y="342545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8" name="Decagon 167"/>
          <p:cNvSpPr/>
          <p:nvPr/>
        </p:nvSpPr>
        <p:spPr>
          <a:xfrm>
            <a:off x="726090" y="405078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9" name="TextBox 168"/>
          <p:cNvSpPr txBox="1"/>
          <p:nvPr/>
        </p:nvSpPr>
        <p:spPr>
          <a:xfrm>
            <a:off x="751490" y="410680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0" name="Decagon 169"/>
          <p:cNvSpPr/>
          <p:nvPr/>
        </p:nvSpPr>
        <p:spPr>
          <a:xfrm>
            <a:off x="1288922" y="38622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1" name="TextBox 170"/>
          <p:cNvSpPr txBox="1"/>
          <p:nvPr/>
        </p:nvSpPr>
        <p:spPr>
          <a:xfrm>
            <a:off x="1314322" y="39182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2" name="Decagon 171"/>
          <p:cNvSpPr/>
          <p:nvPr/>
        </p:nvSpPr>
        <p:spPr>
          <a:xfrm>
            <a:off x="1665081" y="38831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3" name="TextBox 172"/>
          <p:cNvSpPr txBox="1"/>
          <p:nvPr/>
        </p:nvSpPr>
        <p:spPr>
          <a:xfrm>
            <a:off x="1690481" y="39392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4" name="Decagon 173"/>
          <p:cNvSpPr/>
          <p:nvPr/>
        </p:nvSpPr>
        <p:spPr>
          <a:xfrm>
            <a:off x="2697115" y="539307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5" name="TextBox 174"/>
          <p:cNvSpPr txBox="1"/>
          <p:nvPr/>
        </p:nvSpPr>
        <p:spPr>
          <a:xfrm>
            <a:off x="2722515" y="544908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6" name="Decagon 175"/>
          <p:cNvSpPr/>
          <p:nvPr/>
        </p:nvSpPr>
        <p:spPr>
          <a:xfrm>
            <a:off x="3259947" y="52045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7" name="TextBox 176"/>
          <p:cNvSpPr txBox="1"/>
          <p:nvPr/>
        </p:nvSpPr>
        <p:spPr>
          <a:xfrm>
            <a:off x="3285347" y="52605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8" name="Decagon 177"/>
          <p:cNvSpPr/>
          <p:nvPr/>
        </p:nvSpPr>
        <p:spPr>
          <a:xfrm>
            <a:off x="3568477" y="505859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9" name="TextBox 178"/>
          <p:cNvSpPr txBox="1"/>
          <p:nvPr/>
        </p:nvSpPr>
        <p:spPr>
          <a:xfrm>
            <a:off x="3593877" y="511461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0" name="Decagon 179"/>
          <p:cNvSpPr/>
          <p:nvPr/>
        </p:nvSpPr>
        <p:spPr>
          <a:xfrm>
            <a:off x="4006110" y="532257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1" name="TextBox 180"/>
          <p:cNvSpPr txBox="1"/>
          <p:nvPr/>
        </p:nvSpPr>
        <p:spPr>
          <a:xfrm>
            <a:off x="4031510" y="537859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2" name="Decagon 181"/>
          <p:cNvSpPr/>
          <p:nvPr/>
        </p:nvSpPr>
        <p:spPr>
          <a:xfrm>
            <a:off x="4568942" y="513405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3" name="TextBox 182"/>
          <p:cNvSpPr txBox="1"/>
          <p:nvPr/>
        </p:nvSpPr>
        <p:spPr>
          <a:xfrm>
            <a:off x="4594342" y="519007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4" name="Decagon 183"/>
          <p:cNvSpPr/>
          <p:nvPr/>
        </p:nvSpPr>
        <p:spPr>
          <a:xfrm>
            <a:off x="4945101" y="515497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5" name="TextBox 184"/>
          <p:cNvSpPr txBox="1"/>
          <p:nvPr/>
        </p:nvSpPr>
        <p:spPr>
          <a:xfrm>
            <a:off x="4970501" y="521099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6" name="Decagon 185"/>
          <p:cNvSpPr/>
          <p:nvPr/>
        </p:nvSpPr>
        <p:spPr>
          <a:xfrm>
            <a:off x="5382734" y="541895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7" name="TextBox 186"/>
          <p:cNvSpPr txBox="1"/>
          <p:nvPr/>
        </p:nvSpPr>
        <p:spPr>
          <a:xfrm>
            <a:off x="5408134" y="547497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8" name="Decagon 187"/>
          <p:cNvSpPr/>
          <p:nvPr/>
        </p:nvSpPr>
        <p:spPr>
          <a:xfrm>
            <a:off x="4042068" y="37559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9" name="TextBox 188"/>
          <p:cNvSpPr txBox="1"/>
          <p:nvPr/>
        </p:nvSpPr>
        <p:spPr>
          <a:xfrm>
            <a:off x="4067468" y="38120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0" name="Decagon 189"/>
          <p:cNvSpPr/>
          <p:nvPr/>
        </p:nvSpPr>
        <p:spPr>
          <a:xfrm>
            <a:off x="5770149" y="494850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1" name="TextBox 190"/>
          <p:cNvSpPr txBox="1"/>
          <p:nvPr/>
        </p:nvSpPr>
        <p:spPr>
          <a:xfrm>
            <a:off x="5795549" y="500452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2" name="Decagon 191"/>
          <p:cNvSpPr/>
          <p:nvPr/>
        </p:nvSpPr>
        <p:spPr>
          <a:xfrm>
            <a:off x="6207782" y="521248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3" name="TextBox 192"/>
          <p:cNvSpPr txBox="1"/>
          <p:nvPr/>
        </p:nvSpPr>
        <p:spPr>
          <a:xfrm>
            <a:off x="6233182" y="526850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4" name="Decagon 193"/>
          <p:cNvSpPr/>
          <p:nvPr/>
        </p:nvSpPr>
        <p:spPr>
          <a:xfrm>
            <a:off x="6770614" y="502396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TextBox 194"/>
          <p:cNvSpPr txBox="1"/>
          <p:nvPr/>
        </p:nvSpPr>
        <p:spPr>
          <a:xfrm>
            <a:off x="6796014" y="507997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6" name="Decagon 195"/>
          <p:cNvSpPr/>
          <p:nvPr/>
        </p:nvSpPr>
        <p:spPr>
          <a:xfrm>
            <a:off x="7146773" y="5044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7" name="TextBox 196"/>
          <p:cNvSpPr txBox="1"/>
          <p:nvPr/>
        </p:nvSpPr>
        <p:spPr>
          <a:xfrm>
            <a:off x="7172173" y="5100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8" name="Decagon 197"/>
          <p:cNvSpPr/>
          <p:nvPr/>
        </p:nvSpPr>
        <p:spPr>
          <a:xfrm>
            <a:off x="7584406" y="5308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9" name="TextBox 198"/>
          <p:cNvSpPr txBox="1"/>
          <p:nvPr/>
        </p:nvSpPr>
        <p:spPr>
          <a:xfrm>
            <a:off x="7609806" y="5364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0" name="Decagon 199"/>
          <p:cNvSpPr/>
          <p:nvPr/>
        </p:nvSpPr>
        <p:spPr>
          <a:xfrm>
            <a:off x="8147238" y="512034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1" name="TextBox 200"/>
          <p:cNvSpPr txBox="1"/>
          <p:nvPr/>
        </p:nvSpPr>
        <p:spPr>
          <a:xfrm>
            <a:off x="8172638" y="517636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2" name="TextBox 201"/>
          <p:cNvSpPr txBox="1"/>
          <p:nvPr/>
        </p:nvSpPr>
        <p:spPr>
          <a:xfrm>
            <a:off x="398892" y="5869854"/>
            <a:ext cx="8099960" cy="523220"/>
          </a:xfrm>
          <a:prstGeom prst="rect">
            <a:avLst/>
          </a:prstGeom>
          <a:noFill/>
        </p:spPr>
        <p:txBody>
          <a:bodyPr wrap="square" rtlCol="0">
            <a:spAutoFit/>
          </a:bodyPr>
          <a:lstStyle/>
          <a:p>
            <a:r>
              <a:rPr lang="en-US" sz="1400" dirty="0" smtClean="0">
                <a:latin typeface="Arial"/>
                <a:cs typeface="Arial"/>
              </a:rPr>
              <a:t>There is an increase in positive charge inside the neuron compared to outside.  The adjacent gated channels to open, causing the action potential to quickly move down the length of the neuron.</a:t>
            </a:r>
            <a:endParaRPr lang="en-US" sz="1400" baseline="30000" dirty="0">
              <a:latin typeface="Arial"/>
              <a:cs typeface="Arial"/>
            </a:endParaRPr>
          </a:p>
        </p:txBody>
      </p:sp>
      <p:sp>
        <p:nvSpPr>
          <p:cNvPr id="203" name="Regular Pentagon 202"/>
          <p:cNvSpPr/>
          <p:nvPr/>
        </p:nvSpPr>
        <p:spPr>
          <a:xfrm>
            <a:off x="3238425" y="336944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4" name="TextBox 203"/>
          <p:cNvSpPr txBox="1"/>
          <p:nvPr/>
        </p:nvSpPr>
        <p:spPr>
          <a:xfrm>
            <a:off x="3297725" y="342283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5" name="Regular Pentagon 204"/>
          <p:cNvSpPr/>
          <p:nvPr/>
        </p:nvSpPr>
        <p:spPr>
          <a:xfrm>
            <a:off x="3741515" y="35667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6" name="TextBox 205"/>
          <p:cNvSpPr txBox="1"/>
          <p:nvPr/>
        </p:nvSpPr>
        <p:spPr>
          <a:xfrm>
            <a:off x="3800815" y="36201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7" name="Rounded Rectangle 206"/>
          <p:cNvSpPr/>
          <p:nvPr/>
        </p:nvSpPr>
        <p:spPr>
          <a:xfrm>
            <a:off x="113536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ounded Rectangle 207"/>
          <p:cNvSpPr/>
          <p:nvPr/>
        </p:nvSpPr>
        <p:spPr>
          <a:xfrm>
            <a:off x="1825097"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ounded Rectangle 208"/>
          <p:cNvSpPr/>
          <p:nvPr/>
        </p:nvSpPr>
        <p:spPr>
          <a:xfrm>
            <a:off x="2550622"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ounded Rectangle 209"/>
          <p:cNvSpPr/>
          <p:nvPr/>
        </p:nvSpPr>
        <p:spPr>
          <a:xfrm>
            <a:off x="3240829"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ounded Rectangle 210"/>
          <p:cNvSpPr/>
          <p:nvPr/>
        </p:nvSpPr>
        <p:spPr>
          <a:xfrm>
            <a:off x="3941817"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ounded Rectangle 211"/>
          <p:cNvSpPr/>
          <p:nvPr/>
        </p:nvSpPr>
        <p:spPr>
          <a:xfrm>
            <a:off x="4622889"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ounded Rectangle 212"/>
          <p:cNvSpPr/>
          <p:nvPr/>
        </p:nvSpPr>
        <p:spPr>
          <a:xfrm>
            <a:off x="5348414"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ounded Rectangle 213"/>
          <p:cNvSpPr/>
          <p:nvPr/>
        </p:nvSpPr>
        <p:spPr>
          <a:xfrm>
            <a:off x="6029486"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ounded Rectangle 214"/>
          <p:cNvSpPr/>
          <p:nvPr/>
        </p:nvSpPr>
        <p:spPr>
          <a:xfrm>
            <a:off x="673708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ounded Rectangle 215"/>
          <p:cNvSpPr/>
          <p:nvPr/>
        </p:nvSpPr>
        <p:spPr>
          <a:xfrm>
            <a:off x="7418160"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133326"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823055"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48580"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238787"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3939775"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4620847"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5346372"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6027444"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6735046"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7416118"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726090" y="2365234"/>
            <a:ext cx="2770317" cy="2738774"/>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TextBox 3"/>
          <p:cNvSpPr txBox="1"/>
          <p:nvPr/>
        </p:nvSpPr>
        <p:spPr>
          <a:xfrm>
            <a:off x="1075369" y="3547981"/>
            <a:ext cx="1078875" cy="307777"/>
          </a:xfrm>
          <a:prstGeom prst="rect">
            <a:avLst/>
          </a:prstGeom>
          <a:noFill/>
        </p:spPr>
        <p:txBody>
          <a:bodyPr wrap="square" lIns="0" tIns="0" rIns="0" bIns="0" rtlCol="0" anchor="ctr" anchorCtr="0">
            <a:spAutoFit/>
          </a:bodyPr>
          <a:lstStyle/>
          <a:p>
            <a:r>
              <a:rPr lang="en-US" sz="1000" dirty="0" smtClean="0">
                <a:latin typeface="Arial"/>
                <a:cs typeface="Arial"/>
              </a:rPr>
              <a:t>Action Potential</a:t>
            </a:r>
          </a:p>
          <a:p>
            <a:r>
              <a:rPr lang="en-US" sz="1000" dirty="0" smtClean="0">
                <a:latin typeface="Arial"/>
                <a:cs typeface="Arial"/>
              </a:rPr>
              <a:t>(Electrical Impulse)</a:t>
            </a:r>
            <a:endParaRPr lang="en-US" sz="1000" dirty="0">
              <a:latin typeface="Arial"/>
              <a:cs typeface="Arial"/>
            </a:endParaRPr>
          </a:p>
        </p:txBody>
      </p:sp>
      <p:cxnSp>
        <p:nvCxnSpPr>
          <p:cNvPr id="8" name="Curved Connector 7"/>
          <p:cNvCxnSpPr/>
          <p:nvPr/>
        </p:nvCxnSpPr>
        <p:spPr>
          <a:xfrm rot="16200000" flipV="1">
            <a:off x="2977349" y="4350644"/>
            <a:ext cx="985633" cy="420436"/>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7" name="Curved Connector 216"/>
          <p:cNvCxnSpPr/>
          <p:nvPr/>
        </p:nvCxnSpPr>
        <p:spPr>
          <a:xfrm rot="5400000" flipH="1" flipV="1">
            <a:off x="2386065" y="4279628"/>
            <a:ext cx="1558649" cy="681138"/>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8" name="Curved Connector 217"/>
          <p:cNvCxnSpPr/>
          <p:nvPr/>
        </p:nvCxnSpPr>
        <p:spPr>
          <a:xfrm rot="16200000" flipH="1">
            <a:off x="2734799" y="2522859"/>
            <a:ext cx="741484" cy="721856"/>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9" name="Curved Connector 218"/>
          <p:cNvCxnSpPr/>
          <p:nvPr/>
        </p:nvCxnSpPr>
        <p:spPr>
          <a:xfrm rot="5400000">
            <a:off x="2613235" y="3027313"/>
            <a:ext cx="1398169" cy="1"/>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9" name="Curved Connector 238"/>
          <p:cNvCxnSpPr/>
          <p:nvPr/>
        </p:nvCxnSpPr>
        <p:spPr>
          <a:xfrm rot="16200000" flipV="1">
            <a:off x="2730060" y="4565084"/>
            <a:ext cx="1278924" cy="2"/>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2" name="Curved Connector 241"/>
          <p:cNvCxnSpPr/>
          <p:nvPr/>
        </p:nvCxnSpPr>
        <p:spPr>
          <a:xfrm rot="5400000">
            <a:off x="2651995" y="2743469"/>
            <a:ext cx="1509610" cy="418747"/>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052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23" y="297232"/>
            <a:ext cx="8829516" cy="1470025"/>
          </a:xfrm>
        </p:spPr>
        <p:txBody>
          <a:bodyPr>
            <a:normAutofit/>
          </a:bodyPr>
          <a:lstStyle/>
          <a:p>
            <a:r>
              <a:rPr lang="en-US" sz="4000" dirty="0" smtClean="0"/>
              <a:t>Neurons transmit and receive signals</a:t>
            </a:r>
            <a:endParaRPr lang="en-US" sz="4000" dirty="0"/>
          </a:p>
        </p:txBody>
      </p:sp>
      <p:cxnSp>
        <p:nvCxnSpPr>
          <p:cNvPr id="5" name="Straight Connector 4"/>
          <p:cNvCxnSpPr/>
          <p:nvPr/>
        </p:nvCxnSpPr>
        <p:spPr>
          <a:xfrm>
            <a:off x="622978" y="2995414"/>
            <a:ext cx="7583560" cy="0"/>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22978" y="4439631"/>
            <a:ext cx="7583560" cy="1"/>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80384" y="1459502"/>
            <a:ext cx="2663347" cy="369332"/>
          </a:xfrm>
          <a:prstGeom prst="rect">
            <a:avLst/>
          </a:prstGeom>
          <a:noFill/>
        </p:spPr>
        <p:txBody>
          <a:bodyPr wrap="square" rtlCol="0">
            <a:spAutoFit/>
          </a:bodyPr>
          <a:lstStyle/>
          <a:p>
            <a:pPr algn="ctr"/>
            <a:r>
              <a:rPr lang="en-US" dirty="0" smtClean="0"/>
              <a:t>Action Potential</a:t>
            </a:r>
            <a:endParaRPr lang="en-US" dirty="0"/>
          </a:p>
        </p:txBody>
      </p:sp>
      <p:sp>
        <p:nvSpPr>
          <p:cNvPr id="10" name="Cross 9"/>
          <p:cNvSpPr/>
          <p:nvPr/>
        </p:nvSpPr>
        <p:spPr>
          <a:xfrm>
            <a:off x="1237774" y="311842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ross 10"/>
          <p:cNvSpPr/>
          <p:nvPr/>
        </p:nvSpPr>
        <p:spPr>
          <a:xfrm>
            <a:off x="1901992" y="311842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ross 11"/>
          <p:cNvSpPr/>
          <p:nvPr/>
        </p:nvSpPr>
        <p:spPr>
          <a:xfrm>
            <a:off x="2632557" y="311842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3401034" y="311842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4169510" y="31230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4900074" y="31230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561577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ross 16"/>
          <p:cNvSpPr/>
          <p:nvPr/>
        </p:nvSpPr>
        <p:spPr>
          <a:xfrm>
            <a:off x="627975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ross 17"/>
          <p:cNvSpPr/>
          <p:nvPr/>
        </p:nvSpPr>
        <p:spPr>
          <a:xfrm>
            <a:off x="6962930"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753236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ross 19"/>
          <p:cNvSpPr/>
          <p:nvPr/>
        </p:nvSpPr>
        <p:spPr>
          <a:xfrm>
            <a:off x="1251419" y="4020977"/>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ross 20"/>
          <p:cNvSpPr/>
          <p:nvPr/>
        </p:nvSpPr>
        <p:spPr>
          <a:xfrm>
            <a:off x="1915637" y="4020977"/>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2646202" y="4020977"/>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ross 22"/>
          <p:cNvSpPr/>
          <p:nvPr/>
        </p:nvSpPr>
        <p:spPr>
          <a:xfrm>
            <a:off x="3414679" y="4020977"/>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ross 23"/>
          <p:cNvSpPr/>
          <p:nvPr/>
        </p:nvSpPr>
        <p:spPr>
          <a:xfrm>
            <a:off x="4183155" y="4025558"/>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ross 24"/>
          <p:cNvSpPr/>
          <p:nvPr/>
        </p:nvSpPr>
        <p:spPr>
          <a:xfrm>
            <a:off x="4913719" y="4025558"/>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ross 25"/>
          <p:cNvSpPr/>
          <p:nvPr/>
        </p:nvSpPr>
        <p:spPr>
          <a:xfrm>
            <a:off x="561577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ross 26"/>
          <p:cNvSpPr/>
          <p:nvPr/>
        </p:nvSpPr>
        <p:spPr>
          <a:xfrm>
            <a:off x="627975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ross 27"/>
          <p:cNvSpPr/>
          <p:nvPr/>
        </p:nvSpPr>
        <p:spPr>
          <a:xfrm>
            <a:off x="6962930"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ross 28"/>
          <p:cNvSpPr/>
          <p:nvPr/>
        </p:nvSpPr>
        <p:spPr>
          <a:xfrm>
            <a:off x="753236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232153" y="267863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896371" y="268016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626936" y="2680166"/>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95413" y="268016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163889" y="268016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94453" y="268245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61577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279757"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962930"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53236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51326" y="4755662"/>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915544" y="475719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646109" y="475718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414586" y="475719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183062" y="475719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913626" y="475948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615777"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279757"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962930" y="421803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32367" y="4221849"/>
            <a:ext cx="255908" cy="0"/>
          </a:xfrm>
          <a:prstGeom prst="line">
            <a:avLst/>
          </a:prstGeom>
        </p:spPr>
        <p:style>
          <a:lnRef idx="2">
            <a:schemeClr val="accent1"/>
          </a:lnRef>
          <a:fillRef idx="0">
            <a:schemeClr val="accent1"/>
          </a:fillRef>
          <a:effectRef idx="1">
            <a:schemeClr val="accent1"/>
          </a:effectRef>
          <a:fontRef idx="minor">
            <a:schemeClr val="tx1"/>
          </a:fontRef>
        </p:style>
      </p:cxnSp>
      <p:sp>
        <p:nvSpPr>
          <p:cNvPr id="52" name="Regular Pentagon 51"/>
          <p:cNvSpPr/>
          <p:nvPr/>
        </p:nvSpPr>
        <p:spPr>
          <a:xfrm>
            <a:off x="1624210" y="22748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3" name="TextBox 52"/>
          <p:cNvSpPr txBox="1"/>
          <p:nvPr/>
        </p:nvSpPr>
        <p:spPr>
          <a:xfrm>
            <a:off x="1683510" y="23282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4" name="Regular Pentagon 53"/>
          <p:cNvSpPr/>
          <p:nvPr/>
        </p:nvSpPr>
        <p:spPr>
          <a:xfrm>
            <a:off x="4419797" y="3707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5" name="TextBox 54"/>
          <p:cNvSpPr txBox="1"/>
          <p:nvPr/>
        </p:nvSpPr>
        <p:spPr>
          <a:xfrm>
            <a:off x="4479097" y="3761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6" name="Regular Pentagon 55"/>
          <p:cNvSpPr/>
          <p:nvPr/>
        </p:nvSpPr>
        <p:spPr>
          <a:xfrm>
            <a:off x="1004679" y="391564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7" name="TextBox 56"/>
          <p:cNvSpPr txBox="1"/>
          <p:nvPr/>
        </p:nvSpPr>
        <p:spPr>
          <a:xfrm>
            <a:off x="1063979" y="396903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8" name="Regular Pentagon 57"/>
          <p:cNvSpPr/>
          <p:nvPr/>
        </p:nvSpPr>
        <p:spPr>
          <a:xfrm>
            <a:off x="1634917" y="33928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9" name="TextBox 58"/>
          <p:cNvSpPr txBox="1"/>
          <p:nvPr/>
        </p:nvSpPr>
        <p:spPr>
          <a:xfrm>
            <a:off x="1694217" y="34462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0" name="Regular Pentagon 59"/>
          <p:cNvSpPr/>
          <p:nvPr/>
        </p:nvSpPr>
        <p:spPr>
          <a:xfrm>
            <a:off x="2198618" y="378748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1" name="TextBox 60"/>
          <p:cNvSpPr txBox="1"/>
          <p:nvPr/>
        </p:nvSpPr>
        <p:spPr>
          <a:xfrm>
            <a:off x="2257918" y="384087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2" name="Regular Pentagon 61"/>
          <p:cNvSpPr/>
          <p:nvPr/>
        </p:nvSpPr>
        <p:spPr>
          <a:xfrm>
            <a:off x="4922887" y="390494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3" name="TextBox 62"/>
          <p:cNvSpPr txBox="1"/>
          <p:nvPr/>
        </p:nvSpPr>
        <p:spPr>
          <a:xfrm>
            <a:off x="4982187" y="395833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4" name="Regular Pentagon 63"/>
          <p:cNvSpPr/>
          <p:nvPr/>
        </p:nvSpPr>
        <p:spPr>
          <a:xfrm>
            <a:off x="2896495"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5" name="TextBox 64"/>
          <p:cNvSpPr txBox="1"/>
          <p:nvPr/>
        </p:nvSpPr>
        <p:spPr>
          <a:xfrm>
            <a:off x="2955795"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6" name="Regular Pentagon 65"/>
          <p:cNvSpPr/>
          <p:nvPr/>
        </p:nvSpPr>
        <p:spPr>
          <a:xfrm>
            <a:off x="3537584" y="38500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7" name="TextBox 66"/>
          <p:cNvSpPr txBox="1"/>
          <p:nvPr/>
        </p:nvSpPr>
        <p:spPr>
          <a:xfrm>
            <a:off x="3596884" y="39034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8" name="Regular Pentagon 67"/>
          <p:cNvSpPr/>
          <p:nvPr/>
        </p:nvSpPr>
        <p:spPr>
          <a:xfrm>
            <a:off x="4290829" y="510551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9" name="TextBox 68"/>
          <p:cNvSpPr txBox="1"/>
          <p:nvPr/>
        </p:nvSpPr>
        <p:spPr>
          <a:xfrm>
            <a:off x="4350129" y="515890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0" name="Regular Pentagon 69"/>
          <p:cNvSpPr/>
          <p:nvPr/>
        </p:nvSpPr>
        <p:spPr>
          <a:xfrm>
            <a:off x="4455205" y="23332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71" name="TextBox 70"/>
          <p:cNvSpPr txBox="1"/>
          <p:nvPr/>
        </p:nvSpPr>
        <p:spPr>
          <a:xfrm>
            <a:off x="4514505" y="23866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9" name="Regular Pentagon 78"/>
          <p:cNvSpPr/>
          <p:nvPr/>
        </p:nvSpPr>
        <p:spPr>
          <a:xfrm>
            <a:off x="6386768" y="363973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0" name="TextBox 79"/>
          <p:cNvSpPr txBox="1"/>
          <p:nvPr/>
        </p:nvSpPr>
        <p:spPr>
          <a:xfrm>
            <a:off x="6446068" y="369312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1" name="Regular Pentagon 80"/>
          <p:cNvSpPr/>
          <p:nvPr/>
        </p:nvSpPr>
        <p:spPr>
          <a:xfrm>
            <a:off x="6889858" y="383703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2" name="TextBox 81"/>
          <p:cNvSpPr txBox="1"/>
          <p:nvPr/>
        </p:nvSpPr>
        <p:spPr>
          <a:xfrm>
            <a:off x="6949158" y="389042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3" name="Regular Pentagon 82"/>
          <p:cNvSpPr/>
          <p:nvPr/>
        </p:nvSpPr>
        <p:spPr>
          <a:xfrm>
            <a:off x="6528947" y="531279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4" name="TextBox 83"/>
          <p:cNvSpPr txBox="1"/>
          <p:nvPr/>
        </p:nvSpPr>
        <p:spPr>
          <a:xfrm>
            <a:off x="6588247" y="536618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5" name="Regular Pentagon 84"/>
          <p:cNvSpPr/>
          <p:nvPr/>
        </p:nvSpPr>
        <p:spPr>
          <a:xfrm>
            <a:off x="6528947" y="223521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6" name="TextBox 85"/>
          <p:cNvSpPr txBox="1"/>
          <p:nvPr/>
        </p:nvSpPr>
        <p:spPr>
          <a:xfrm>
            <a:off x="6588247" y="228860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7" name="Regular Pentagon 86"/>
          <p:cNvSpPr/>
          <p:nvPr/>
        </p:nvSpPr>
        <p:spPr>
          <a:xfrm>
            <a:off x="7316610" y="342513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8" name="TextBox 87"/>
          <p:cNvSpPr txBox="1"/>
          <p:nvPr/>
        </p:nvSpPr>
        <p:spPr>
          <a:xfrm>
            <a:off x="7375910" y="347852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9" name="Decagon 88"/>
          <p:cNvSpPr/>
          <p:nvPr/>
        </p:nvSpPr>
        <p:spPr>
          <a:xfrm>
            <a:off x="827599" y="324649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0" name="TextBox 89"/>
          <p:cNvSpPr txBox="1"/>
          <p:nvPr/>
        </p:nvSpPr>
        <p:spPr>
          <a:xfrm>
            <a:off x="852999" y="330251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1" name="Decagon 90"/>
          <p:cNvSpPr/>
          <p:nvPr/>
        </p:nvSpPr>
        <p:spPr>
          <a:xfrm>
            <a:off x="1862391" y="330343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2" name="TextBox 91"/>
          <p:cNvSpPr txBox="1"/>
          <p:nvPr/>
        </p:nvSpPr>
        <p:spPr>
          <a:xfrm>
            <a:off x="1887791" y="335945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3" name="Decagon 92"/>
          <p:cNvSpPr/>
          <p:nvPr/>
        </p:nvSpPr>
        <p:spPr>
          <a:xfrm>
            <a:off x="2600694" y="351649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4" name="TextBox 93"/>
          <p:cNvSpPr txBox="1"/>
          <p:nvPr/>
        </p:nvSpPr>
        <p:spPr>
          <a:xfrm>
            <a:off x="2626094" y="357251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6" name="Decagon 135"/>
          <p:cNvSpPr/>
          <p:nvPr/>
        </p:nvSpPr>
        <p:spPr>
          <a:xfrm>
            <a:off x="2204223" y="334287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7" name="TextBox 136"/>
          <p:cNvSpPr txBox="1"/>
          <p:nvPr/>
        </p:nvSpPr>
        <p:spPr>
          <a:xfrm>
            <a:off x="2229623" y="339889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8" name="Decagon 137"/>
          <p:cNvSpPr/>
          <p:nvPr/>
        </p:nvSpPr>
        <p:spPr>
          <a:xfrm>
            <a:off x="2966156" y="353920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9" name="TextBox 138"/>
          <p:cNvSpPr txBox="1"/>
          <p:nvPr/>
        </p:nvSpPr>
        <p:spPr>
          <a:xfrm>
            <a:off x="2991556" y="359522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0" name="Decagon 139"/>
          <p:cNvSpPr/>
          <p:nvPr/>
        </p:nvSpPr>
        <p:spPr>
          <a:xfrm>
            <a:off x="3528988" y="335068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1" name="TextBox 140"/>
          <p:cNvSpPr txBox="1"/>
          <p:nvPr/>
        </p:nvSpPr>
        <p:spPr>
          <a:xfrm>
            <a:off x="3554388" y="340670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2" name="Decagon 141"/>
          <p:cNvSpPr/>
          <p:nvPr/>
        </p:nvSpPr>
        <p:spPr>
          <a:xfrm>
            <a:off x="3837518" y="320473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3" name="TextBox 142"/>
          <p:cNvSpPr txBox="1"/>
          <p:nvPr/>
        </p:nvSpPr>
        <p:spPr>
          <a:xfrm>
            <a:off x="3862918" y="326075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4" name="Decagon 143"/>
          <p:cNvSpPr/>
          <p:nvPr/>
        </p:nvSpPr>
        <p:spPr>
          <a:xfrm>
            <a:off x="4275151" y="346871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5" name="TextBox 144"/>
          <p:cNvSpPr txBox="1"/>
          <p:nvPr/>
        </p:nvSpPr>
        <p:spPr>
          <a:xfrm>
            <a:off x="4300551" y="352473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6" name="Decagon 145"/>
          <p:cNvSpPr/>
          <p:nvPr/>
        </p:nvSpPr>
        <p:spPr>
          <a:xfrm>
            <a:off x="4690763" y="331267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7" name="TextBox 146"/>
          <p:cNvSpPr txBox="1"/>
          <p:nvPr/>
        </p:nvSpPr>
        <p:spPr>
          <a:xfrm>
            <a:off x="4716163" y="336869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8" name="Decagon 147"/>
          <p:cNvSpPr/>
          <p:nvPr/>
        </p:nvSpPr>
        <p:spPr>
          <a:xfrm>
            <a:off x="5066922" y="333359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9" name="TextBox 148"/>
          <p:cNvSpPr txBox="1"/>
          <p:nvPr/>
        </p:nvSpPr>
        <p:spPr>
          <a:xfrm>
            <a:off x="5092322" y="338961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0" name="Decagon 149"/>
          <p:cNvSpPr/>
          <p:nvPr/>
        </p:nvSpPr>
        <p:spPr>
          <a:xfrm>
            <a:off x="5320213" y="23031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1" name="TextBox 150"/>
          <p:cNvSpPr txBox="1"/>
          <p:nvPr/>
        </p:nvSpPr>
        <p:spPr>
          <a:xfrm>
            <a:off x="5345613" y="23591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2" name="Decagon 151"/>
          <p:cNvSpPr/>
          <p:nvPr/>
        </p:nvSpPr>
        <p:spPr>
          <a:xfrm>
            <a:off x="5857441" y="339985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3" name="TextBox 152"/>
          <p:cNvSpPr txBox="1"/>
          <p:nvPr/>
        </p:nvSpPr>
        <p:spPr>
          <a:xfrm>
            <a:off x="5882841" y="345586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4" name="Decagon 153"/>
          <p:cNvSpPr/>
          <p:nvPr/>
        </p:nvSpPr>
        <p:spPr>
          <a:xfrm>
            <a:off x="5707628" y="183268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5" name="TextBox 154"/>
          <p:cNvSpPr txBox="1"/>
          <p:nvPr/>
        </p:nvSpPr>
        <p:spPr>
          <a:xfrm>
            <a:off x="5733028" y="188870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6" name="Decagon 155"/>
          <p:cNvSpPr/>
          <p:nvPr/>
        </p:nvSpPr>
        <p:spPr>
          <a:xfrm>
            <a:off x="6145261" y="20966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7" name="TextBox 156"/>
          <p:cNvSpPr txBox="1"/>
          <p:nvPr/>
        </p:nvSpPr>
        <p:spPr>
          <a:xfrm>
            <a:off x="6170661" y="21526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8" name="Decagon 157"/>
          <p:cNvSpPr/>
          <p:nvPr/>
        </p:nvSpPr>
        <p:spPr>
          <a:xfrm>
            <a:off x="6708093" y="190814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9" name="TextBox 158"/>
          <p:cNvSpPr txBox="1"/>
          <p:nvPr/>
        </p:nvSpPr>
        <p:spPr>
          <a:xfrm>
            <a:off x="6733493" y="196415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0" name="Decagon 159"/>
          <p:cNvSpPr/>
          <p:nvPr/>
        </p:nvSpPr>
        <p:spPr>
          <a:xfrm>
            <a:off x="7084252" y="192906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1" name="TextBox 160"/>
          <p:cNvSpPr txBox="1"/>
          <p:nvPr/>
        </p:nvSpPr>
        <p:spPr>
          <a:xfrm>
            <a:off x="7109652" y="198508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2" name="Decagon 161"/>
          <p:cNvSpPr/>
          <p:nvPr/>
        </p:nvSpPr>
        <p:spPr>
          <a:xfrm>
            <a:off x="7521885" y="219304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3" name="TextBox 162"/>
          <p:cNvSpPr txBox="1"/>
          <p:nvPr/>
        </p:nvSpPr>
        <p:spPr>
          <a:xfrm>
            <a:off x="7547285" y="224906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4" name="Decagon 163"/>
          <p:cNvSpPr/>
          <p:nvPr/>
        </p:nvSpPr>
        <p:spPr>
          <a:xfrm>
            <a:off x="8084717" y="200452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5" name="TextBox 164"/>
          <p:cNvSpPr txBox="1"/>
          <p:nvPr/>
        </p:nvSpPr>
        <p:spPr>
          <a:xfrm>
            <a:off x="8110117" y="206054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6" name="Decagon 165"/>
          <p:cNvSpPr/>
          <p:nvPr/>
        </p:nvSpPr>
        <p:spPr>
          <a:xfrm>
            <a:off x="1205496" y="336944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7" name="TextBox 166"/>
          <p:cNvSpPr txBox="1"/>
          <p:nvPr/>
        </p:nvSpPr>
        <p:spPr>
          <a:xfrm>
            <a:off x="1230896" y="342545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8" name="Decagon 167"/>
          <p:cNvSpPr/>
          <p:nvPr/>
        </p:nvSpPr>
        <p:spPr>
          <a:xfrm>
            <a:off x="726090" y="405078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9" name="TextBox 168"/>
          <p:cNvSpPr txBox="1"/>
          <p:nvPr/>
        </p:nvSpPr>
        <p:spPr>
          <a:xfrm>
            <a:off x="751490" y="410680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0" name="Decagon 169"/>
          <p:cNvSpPr/>
          <p:nvPr/>
        </p:nvSpPr>
        <p:spPr>
          <a:xfrm>
            <a:off x="1288922" y="38622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1" name="TextBox 170"/>
          <p:cNvSpPr txBox="1"/>
          <p:nvPr/>
        </p:nvSpPr>
        <p:spPr>
          <a:xfrm>
            <a:off x="1314322" y="39182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2" name="Decagon 171"/>
          <p:cNvSpPr/>
          <p:nvPr/>
        </p:nvSpPr>
        <p:spPr>
          <a:xfrm>
            <a:off x="1665081" y="38831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3" name="TextBox 172"/>
          <p:cNvSpPr txBox="1"/>
          <p:nvPr/>
        </p:nvSpPr>
        <p:spPr>
          <a:xfrm>
            <a:off x="1690481" y="39392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4" name="Decagon 173"/>
          <p:cNvSpPr/>
          <p:nvPr/>
        </p:nvSpPr>
        <p:spPr>
          <a:xfrm>
            <a:off x="2470400" y="395957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5" name="TextBox 174"/>
          <p:cNvSpPr txBox="1"/>
          <p:nvPr/>
        </p:nvSpPr>
        <p:spPr>
          <a:xfrm>
            <a:off x="2495800" y="401559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6" name="Decagon 175"/>
          <p:cNvSpPr/>
          <p:nvPr/>
        </p:nvSpPr>
        <p:spPr>
          <a:xfrm>
            <a:off x="2829596" y="392696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7" name="TextBox 176"/>
          <p:cNvSpPr txBox="1"/>
          <p:nvPr/>
        </p:nvSpPr>
        <p:spPr>
          <a:xfrm>
            <a:off x="2854996" y="398298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8" name="Decagon 177"/>
          <p:cNvSpPr/>
          <p:nvPr/>
        </p:nvSpPr>
        <p:spPr>
          <a:xfrm>
            <a:off x="3138126" y="378101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9" name="TextBox 178"/>
          <p:cNvSpPr txBox="1"/>
          <p:nvPr/>
        </p:nvSpPr>
        <p:spPr>
          <a:xfrm>
            <a:off x="3163526" y="383703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0" name="Decagon 179"/>
          <p:cNvSpPr/>
          <p:nvPr/>
        </p:nvSpPr>
        <p:spPr>
          <a:xfrm>
            <a:off x="3779395" y="388908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1" name="TextBox 180"/>
          <p:cNvSpPr txBox="1"/>
          <p:nvPr/>
        </p:nvSpPr>
        <p:spPr>
          <a:xfrm>
            <a:off x="3804795" y="394509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2" name="Decagon 181"/>
          <p:cNvSpPr/>
          <p:nvPr/>
        </p:nvSpPr>
        <p:spPr>
          <a:xfrm>
            <a:off x="4729297" y="361961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3" name="TextBox 182"/>
          <p:cNvSpPr txBox="1"/>
          <p:nvPr/>
        </p:nvSpPr>
        <p:spPr>
          <a:xfrm>
            <a:off x="4754697" y="367563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4" name="Decagon 183"/>
          <p:cNvSpPr/>
          <p:nvPr/>
        </p:nvSpPr>
        <p:spPr>
          <a:xfrm>
            <a:off x="5105456" y="364054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5" name="TextBox 184"/>
          <p:cNvSpPr txBox="1"/>
          <p:nvPr/>
        </p:nvSpPr>
        <p:spPr>
          <a:xfrm>
            <a:off x="5130856" y="369655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6" name="Decagon 185"/>
          <p:cNvSpPr/>
          <p:nvPr/>
        </p:nvSpPr>
        <p:spPr>
          <a:xfrm>
            <a:off x="5543089" y="390452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7" name="TextBox 186"/>
          <p:cNvSpPr txBox="1"/>
          <p:nvPr/>
        </p:nvSpPr>
        <p:spPr>
          <a:xfrm>
            <a:off x="5568489" y="396053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8" name="Decagon 187"/>
          <p:cNvSpPr/>
          <p:nvPr/>
        </p:nvSpPr>
        <p:spPr>
          <a:xfrm>
            <a:off x="4042068" y="375599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9" name="TextBox 188"/>
          <p:cNvSpPr txBox="1"/>
          <p:nvPr/>
        </p:nvSpPr>
        <p:spPr>
          <a:xfrm>
            <a:off x="4067468" y="381200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0" name="Decagon 189"/>
          <p:cNvSpPr/>
          <p:nvPr/>
        </p:nvSpPr>
        <p:spPr>
          <a:xfrm>
            <a:off x="5770149" y="494850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1" name="TextBox 190"/>
          <p:cNvSpPr txBox="1"/>
          <p:nvPr/>
        </p:nvSpPr>
        <p:spPr>
          <a:xfrm>
            <a:off x="5795549" y="500452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2" name="Decagon 191"/>
          <p:cNvSpPr/>
          <p:nvPr/>
        </p:nvSpPr>
        <p:spPr>
          <a:xfrm>
            <a:off x="6207782" y="521248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3" name="TextBox 192"/>
          <p:cNvSpPr txBox="1"/>
          <p:nvPr/>
        </p:nvSpPr>
        <p:spPr>
          <a:xfrm>
            <a:off x="6233182" y="526850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4" name="Decagon 193"/>
          <p:cNvSpPr/>
          <p:nvPr/>
        </p:nvSpPr>
        <p:spPr>
          <a:xfrm>
            <a:off x="6770614" y="502396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TextBox 194"/>
          <p:cNvSpPr txBox="1"/>
          <p:nvPr/>
        </p:nvSpPr>
        <p:spPr>
          <a:xfrm>
            <a:off x="6796014" y="507997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6" name="Decagon 195"/>
          <p:cNvSpPr/>
          <p:nvPr/>
        </p:nvSpPr>
        <p:spPr>
          <a:xfrm>
            <a:off x="7146773" y="504488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7" name="TextBox 196"/>
          <p:cNvSpPr txBox="1"/>
          <p:nvPr/>
        </p:nvSpPr>
        <p:spPr>
          <a:xfrm>
            <a:off x="7172173" y="510090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8" name="Decagon 197"/>
          <p:cNvSpPr/>
          <p:nvPr/>
        </p:nvSpPr>
        <p:spPr>
          <a:xfrm>
            <a:off x="7584406" y="5308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9" name="TextBox 198"/>
          <p:cNvSpPr txBox="1"/>
          <p:nvPr/>
        </p:nvSpPr>
        <p:spPr>
          <a:xfrm>
            <a:off x="7609806" y="5364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0" name="Decagon 199"/>
          <p:cNvSpPr/>
          <p:nvPr/>
        </p:nvSpPr>
        <p:spPr>
          <a:xfrm>
            <a:off x="8147238" y="512034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1" name="TextBox 200"/>
          <p:cNvSpPr txBox="1"/>
          <p:nvPr/>
        </p:nvSpPr>
        <p:spPr>
          <a:xfrm>
            <a:off x="8172638" y="517636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2" name="TextBox 201"/>
          <p:cNvSpPr txBox="1"/>
          <p:nvPr/>
        </p:nvSpPr>
        <p:spPr>
          <a:xfrm>
            <a:off x="820337" y="5869854"/>
            <a:ext cx="6967938" cy="523220"/>
          </a:xfrm>
          <a:prstGeom prst="rect">
            <a:avLst/>
          </a:prstGeom>
          <a:noFill/>
        </p:spPr>
        <p:txBody>
          <a:bodyPr wrap="square" rtlCol="0">
            <a:spAutoFit/>
          </a:bodyPr>
          <a:lstStyle/>
          <a:p>
            <a:r>
              <a:rPr lang="en-US" sz="1400" dirty="0" smtClean="0">
                <a:latin typeface="Arial"/>
                <a:cs typeface="Arial"/>
              </a:rPr>
              <a:t>As the action potential passes down the length of the neuron, potassium ions move out of the cell to restore the resting potential.</a:t>
            </a:r>
            <a:endParaRPr lang="en-US" sz="1400" baseline="30000" dirty="0">
              <a:latin typeface="Arial"/>
              <a:cs typeface="Arial"/>
            </a:endParaRPr>
          </a:p>
        </p:txBody>
      </p:sp>
      <p:sp>
        <p:nvSpPr>
          <p:cNvPr id="203" name="Regular Pentagon 202"/>
          <p:cNvSpPr/>
          <p:nvPr/>
        </p:nvSpPr>
        <p:spPr>
          <a:xfrm>
            <a:off x="3238425" y="336944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4" name="TextBox 203"/>
          <p:cNvSpPr txBox="1"/>
          <p:nvPr/>
        </p:nvSpPr>
        <p:spPr>
          <a:xfrm>
            <a:off x="3297725" y="342283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5" name="Regular Pentagon 204"/>
          <p:cNvSpPr/>
          <p:nvPr/>
        </p:nvSpPr>
        <p:spPr>
          <a:xfrm>
            <a:off x="3741515" y="35667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6" name="TextBox 205"/>
          <p:cNvSpPr txBox="1"/>
          <p:nvPr/>
        </p:nvSpPr>
        <p:spPr>
          <a:xfrm>
            <a:off x="3800815" y="36201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7" name="Rounded Rectangle 206"/>
          <p:cNvSpPr/>
          <p:nvPr/>
        </p:nvSpPr>
        <p:spPr>
          <a:xfrm>
            <a:off x="1135368"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ounded Rectangle 207"/>
          <p:cNvSpPr/>
          <p:nvPr/>
        </p:nvSpPr>
        <p:spPr>
          <a:xfrm>
            <a:off x="1825097"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ounded Rectangle 208"/>
          <p:cNvSpPr/>
          <p:nvPr/>
        </p:nvSpPr>
        <p:spPr>
          <a:xfrm>
            <a:off x="2550622"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ounded Rectangle 209"/>
          <p:cNvSpPr/>
          <p:nvPr/>
        </p:nvSpPr>
        <p:spPr>
          <a:xfrm>
            <a:off x="3240829"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ounded Rectangle 210"/>
          <p:cNvSpPr/>
          <p:nvPr/>
        </p:nvSpPr>
        <p:spPr>
          <a:xfrm>
            <a:off x="3941817"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ounded Rectangle 211"/>
          <p:cNvSpPr/>
          <p:nvPr/>
        </p:nvSpPr>
        <p:spPr>
          <a:xfrm>
            <a:off x="4622889"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ounded Rectangle 212"/>
          <p:cNvSpPr/>
          <p:nvPr/>
        </p:nvSpPr>
        <p:spPr>
          <a:xfrm>
            <a:off x="5348414"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ounded Rectangle 213"/>
          <p:cNvSpPr/>
          <p:nvPr/>
        </p:nvSpPr>
        <p:spPr>
          <a:xfrm>
            <a:off x="6029486"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ounded Rectangle 214"/>
          <p:cNvSpPr/>
          <p:nvPr/>
        </p:nvSpPr>
        <p:spPr>
          <a:xfrm>
            <a:off x="673708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ounded Rectangle 215"/>
          <p:cNvSpPr/>
          <p:nvPr/>
        </p:nvSpPr>
        <p:spPr>
          <a:xfrm>
            <a:off x="7418160"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133326"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823055"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48580"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238787"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3939775"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4620847"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5346372"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6027444"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6735046"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7416118"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3016414" y="2357011"/>
            <a:ext cx="2770317" cy="2738774"/>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8" name="Curved Connector 7"/>
          <p:cNvCxnSpPr/>
          <p:nvPr/>
        </p:nvCxnSpPr>
        <p:spPr>
          <a:xfrm rot="16200000" flipV="1">
            <a:off x="5672654" y="4525999"/>
            <a:ext cx="1135311" cy="227654"/>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7" name="Curved Connector 216"/>
          <p:cNvCxnSpPr/>
          <p:nvPr/>
        </p:nvCxnSpPr>
        <p:spPr>
          <a:xfrm rot="5400000" flipH="1" flipV="1">
            <a:off x="5598625" y="4313946"/>
            <a:ext cx="943044" cy="326074"/>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8" name="Curved Connector 217"/>
          <p:cNvCxnSpPr/>
          <p:nvPr/>
        </p:nvCxnSpPr>
        <p:spPr>
          <a:xfrm rot="16200000" flipH="1">
            <a:off x="5457199" y="2571769"/>
            <a:ext cx="741484" cy="721856"/>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9" name="Curved Connector 218"/>
          <p:cNvCxnSpPr/>
          <p:nvPr/>
        </p:nvCxnSpPr>
        <p:spPr>
          <a:xfrm rot="16200000" flipH="1">
            <a:off x="5314469" y="2599676"/>
            <a:ext cx="1363001" cy="349383"/>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9" name="Curved Connector 238"/>
          <p:cNvCxnSpPr/>
          <p:nvPr/>
        </p:nvCxnSpPr>
        <p:spPr>
          <a:xfrm rot="16200000" flipV="1">
            <a:off x="6008673" y="4153440"/>
            <a:ext cx="911703" cy="850668"/>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2" name="Curved Connector 241"/>
          <p:cNvCxnSpPr/>
          <p:nvPr/>
        </p:nvCxnSpPr>
        <p:spPr>
          <a:xfrm rot="5400000">
            <a:off x="5314289" y="2905258"/>
            <a:ext cx="1509610" cy="418747"/>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2" name="Curved Connector 231"/>
          <p:cNvCxnSpPr/>
          <p:nvPr/>
        </p:nvCxnSpPr>
        <p:spPr>
          <a:xfrm rot="5400000" flipH="1" flipV="1">
            <a:off x="1505916" y="2732008"/>
            <a:ext cx="904819" cy="426440"/>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4" name="Curved Connector 233"/>
          <p:cNvCxnSpPr>
            <a:stCxn id="246" idx="5"/>
          </p:cNvCxnSpPr>
          <p:nvPr/>
        </p:nvCxnSpPr>
        <p:spPr>
          <a:xfrm flipV="1">
            <a:off x="2161596" y="2442494"/>
            <a:ext cx="580976" cy="1310384"/>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7" name="Curved Connector 236"/>
          <p:cNvCxnSpPr>
            <a:stCxn id="56" idx="3"/>
          </p:cNvCxnSpPr>
          <p:nvPr/>
        </p:nvCxnSpPr>
        <p:spPr>
          <a:xfrm rot="16200000" flipH="1">
            <a:off x="848327" y="4403712"/>
            <a:ext cx="870900" cy="330722"/>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1" name="Curved Connector 240"/>
          <p:cNvCxnSpPr/>
          <p:nvPr/>
        </p:nvCxnSpPr>
        <p:spPr>
          <a:xfrm rot="5400000">
            <a:off x="1540741" y="4110212"/>
            <a:ext cx="865530" cy="677178"/>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4" name="Regular Pentagon 243"/>
          <p:cNvSpPr/>
          <p:nvPr/>
        </p:nvSpPr>
        <p:spPr>
          <a:xfrm>
            <a:off x="1013513" y="359522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45" name="TextBox 244"/>
          <p:cNvSpPr txBox="1"/>
          <p:nvPr/>
        </p:nvSpPr>
        <p:spPr>
          <a:xfrm>
            <a:off x="1072813" y="364861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46" name="Regular Pentagon 245"/>
          <p:cNvSpPr/>
          <p:nvPr/>
        </p:nvSpPr>
        <p:spPr>
          <a:xfrm>
            <a:off x="1934122" y="3669618"/>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47" name="TextBox 246"/>
          <p:cNvSpPr txBox="1"/>
          <p:nvPr/>
        </p:nvSpPr>
        <p:spPr>
          <a:xfrm>
            <a:off x="1993422" y="3723007"/>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cxnSp>
        <p:nvCxnSpPr>
          <p:cNvPr id="249" name="Curved Connector 248"/>
          <p:cNvCxnSpPr/>
          <p:nvPr/>
        </p:nvCxnSpPr>
        <p:spPr>
          <a:xfrm rot="5400000" flipH="1" flipV="1">
            <a:off x="645079" y="2929701"/>
            <a:ext cx="1171490" cy="197074"/>
          </a:xfrm>
          <a:prstGeom prst="curvedConnector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51" name="Regular Pentagon 250"/>
          <p:cNvSpPr/>
          <p:nvPr/>
        </p:nvSpPr>
        <p:spPr>
          <a:xfrm>
            <a:off x="2674543" y="374208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52" name="TextBox 251"/>
          <p:cNvSpPr txBox="1"/>
          <p:nvPr/>
        </p:nvSpPr>
        <p:spPr>
          <a:xfrm>
            <a:off x="2733843" y="379547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cxnSp>
        <p:nvCxnSpPr>
          <p:cNvPr id="253" name="Curved Connector 252"/>
          <p:cNvCxnSpPr/>
          <p:nvPr/>
        </p:nvCxnSpPr>
        <p:spPr>
          <a:xfrm rot="5400000">
            <a:off x="2077981" y="4281525"/>
            <a:ext cx="1033313" cy="412682"/>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120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23" y="297232"/>
            <a:ext cx="8829516" cy="1470025"/>
          </a:xfrm>
        </p:spPr>
        <p:txBody>
          <a:bodyPr>
            <a:normAutofit/>
          </a:bodyPr>
          <a:lstStyle/>
          <a:p>
            <a:r>
              <a:rPr lang="en-US" sz="4000" dirty="0" smtClean="0"/>
              <a:t>Neurons transmit and receive signals</a:t>
            </a:r>
            <a:endParaRPr lang="en-US" sz="4000" dirty="0"/>
          </a:p>
        </p:txBody>
      </p:sp>
      <p:cxnSp>
        <p:nvCxnSpPr>
          <p:cNvPr id="5" name="Straight Connector 4"/>
          <p:cNvCxnSpPr/>
          <p:nvPr/>
        </p:nvCxnSpPr>
        <p:spPr>
          <a:xfrm>
            <a:off x="622978" y="2995414"/>
            <a:ext cx="7583560" cy="0"/>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22978" y="4439631"/>
            <a:ext cx="7583560" cy="1"/>
          </a:xfrm>
          <a:prstGeom prst="line">
            <a:avLst/>
          </a:prstGeom>
          <a:ln w="63500">
            <a:solidFill>
              <a:srgbClr val="0000FF"/>
            </a:solidFill>
            <a:prstDash val="lg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80384" y="1459502"/>
            <a:ext cx="2663347" cy="369332"/>
          </a:xfrm>
          <a:prstGeom prst="rect">
            <a:avLst/>
          </a:prstGeom>
          <a:noFill/>
        </p:spPr>
        <p:txBody>
          <a:bodyPr wrap="square" rtlCol="0">
            <a:spAutoFit/>
          </a:bodyPr>
          <a:lstStyle/>
          <a:p>
            <a:pPr algn="ctr"/>
            <a:r>
              <a:rPr lang="en-US" dirty="0" smtClean="0"/>
              <a:t>Action Potential</a:t>
            </a:r>
            <a:endParaRPr lang="en-US" dirty="0"/>
          </a:p>
        </p:txBody>
      </p:sp>
      <p:sp>
        <p:nvSpPr>
          <p:cNvPr id="10" name="Cross 9"/>
          <p:cNvSpPr/>
          <p:nvPr/>
        </p:nvSpPr>
        <p:spPr>
          <a:xfrm>
            <a:off x="1233697" y="254768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ross 10"/>
          <p:cNvSpPr/>
          <p:nvPr/>
        </p:nvSpPr>
        <p:spPr>
          <a:xfrm>
            <a:off x="1897915" y="254768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ross 11"/>
          <p:cNvSpPr/>
          <p:nvPr/>
        </p:nvSpPr>
        <p:spPr>
          <a:xfrm>
            <a:off x="2628480" y="254768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ross 12"/>
          <p:cNvSpPr/>
          <p:nvPr/>
        </p:nvSpPr>
        <p:spPr>
          <a:xfrm>
            <a:off x="3396957" y="2547680"/>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ross 13"/>
          <p:cNvSpPr/>
          <p:nvPr/>
        </p:nvSpPr>
        <p:spPr>
          <a:xfrm>
            <a:off x="4165433" y="255226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ross 14"/>
          <p:cNvSpPr/>
          <p:nvPr/>
        </p:nvSpPr>
        <p:spPr>
          <a:xfrm>
            <a:off x="4895997" y="255226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ross 15"/>
          <p:cNvSpPr/>
          <p:nvPr/>
        </p:nvSpPr>
        <p:spPr>
          <a:xfrm>
            <a:off x="5615777" y="2556301"/>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ross 16"/>
          <p:cNvSpPr/>
          <p:nvPr/>
        </p:nvSpPr>
        <p:spPr>
          <a:xfrm>
            <a:off x="6294675" y="3126583"/>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ross 17"/>
          <p:cNvSpPr/>
          <p:nvPr/>
        </p:nvSpPr>
        <p:spPr>
          <a:xfrm>
            <a:off x="6977848" y="3126583"/>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ross 18"/>
          <p:cNvSpPr/>
          <p:nvPr/>
        </p:nvSpPr>
        <p:spPr>
          <a:xfrm>
            <a:off x="7547285" y="3126583"/>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ross 19"/>
          <p:cNvSpPr/>
          <p:nvPr/>
        </p:nvSpPr>
        <p:spPr>
          <a:xfrm>
            <a:off x="1221876" y="46271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ross 20"/>
          <p:cNvSpPr/>
          <p:nvPr/>
        </p:nvSpPr>
        <p:spPr>
          <a:xfrm>
            <a:off x="1886094" y="46271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ross 21"/>
          <p:cNvSpPr/>
          <p:nvPr/>
        </p:nvSpPr>
        <p:spPr>
          <a:xfrm>
            <a:off x="2616659" y="46271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ross 22"/>
          <p:cNvSpPr/>
          <p:nvPr/>
        </p:nvSpPr>
        <p:spPr>
          <a:xfrm>
            <a:off x="3385136" y="4627182"/>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ross 23"/>
          <p:cNvSpPr/>
          <p:nvPr/>
        </p:nvSpPr>
        <p:spPr>
          <a:xfrm>
            <a:off x="4153612" y="4631763"/>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Cross 24"/>
          <p:cNvSpPr/>
          <p:nvPr/>
        </p:nvSpPr>
        <p:spPr>
          <a:xfrm>
            <a:off x="4884176" y="4631763"/>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ross 25"/>
          <p:cNvSpPr/>
          <p:nvPr/>
        </p:nvSpPr>
        <p:spPr>
          <a:xfrm>
            <a:off x="5615777" y="4625679"/>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ross 26"/>
          <p:cNvSpPr/>
          <p:nvPr/>
        </p:nvSpPr>
        <p:spPr>
          <a:xfrm>
            <a:off x="6294134" y="4083108"/>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ross 27"/>
          <p:cNvSpPr/>
          <p:nvPr/>
        </p:nvSpPr>
        <p:spPr>
          <a:xfrm>
            <a:off x="6977307" y="4083108"/>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ross 28"/>
          <p:cNvSpPr/>
          <p:nvPr/>
        </p:nvSpPr>
        <p:spPr>
          <a:xfrm>
            <a:off x="7546744" y="4083108"/>
            <a:ext cx="255908" cy="255887"/>
          </a:xfrm>
          <a:prstGeom prst="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221876" y="3246891"/>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886094" y="324841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616659" y="3248418"/>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85136" y="324841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153612" y="324841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84176" y="325070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615777" y="325452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281037" y="267786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964210" y="267786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533647" y="2681687"/>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16620" y="4211052"/>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880838" y="421258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611403" y="421257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379880" y="421258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148356" y="421258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878920" y="4214870"/>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615777" y="4221849"/>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300659" y="4747214"/>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983832" y="4747214"/>
            <a:ext cx="25590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53269" y="4751032"/>
            <a:ext cx="255908" cy="0"/>
          </a:xfrm>
          <a:prstGeom prst="line">
            <a:avLst/>
          </a:prstGeom>
        </p:spPr>
        <p:style>
          <a:lnRef idx="2">
            <a:schemeClr val="accent1"/>
          </a:lnRef>
          <a:fillRef idx="0">
            <a:schemeClr val="accent1"/>
          </a:fillRef>
          <a:effectRef idx="1">
            <a:schemeClr val="accent1"/>
          </a:effectRef>
          <a:fontRef idx="minor">
            <a:schemeClr val="tx1"/>
          </a:fontRef>
        </p:style>
      </p:cxnSp>
      <p:sp>
        <p:nvSpPr>
          <p:cNvPr id="52" name="Regular Pentagon 51"/>
          <p:cNvSpPr/>
          <p:nvPr/>
        </p:nvSpPr>
        <p:spPr>
          <a:xfrm>
            <a:off x="1624210" y="227484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3" name="TextBox 52"/>
          <p:cNvSpPr txBox="1"/>
          <p:nvPr/>
        </p:nvSpPr>
        <p:spPr>
          <a:xfrm>
            <a:off x="1683510" y="232822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4" name="Regular Pentagon 53"/>
          <p:cNvSpPr/>
          <p:nvPr/>
        </p:nvSpPr>
        <p:spPr>
          <a:xfrm>
            <a:off x="2541394" y="197220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5" name="TextBox 54"/>
          <p:cNvSpPr txBox="1"/>
          <p:nvPr/>
        </p:nvSpPr>
        <p:spPr>
          <a:xfrm>
            <a:off x="2600694" y="202559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6" name="Regular Pentagon 55"/>
          <p:cNvSpPr/>
          <p:nvPr/>
        </p:nvSpPr>
        <p:spPr>
          <a:xfrm>
            <a:off x="907894" y="515956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7" name="TextBox 56"/>
          <p:cNvSpPr txBox="1"/>
          <p:nvPr/>
        </p:nvSpPr>
        <p:spPr>
          <a:xfrm>
            <a:off x="967194" y="521295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58" name="Regular Pentagon 57"/>
          <p:cNvSpPr/>
          <p:nvPr/>
        </p:nvSpPr>
        <p:spPr>
          <a:xfrm>
            <a:off x="1903221" y="2093290"/>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59" name="TextBox 58"/>
          <p:cNvSpPr txBox="1"/>
          <p:nvPr/>
        </p:nvSpPr>
        <p:spPr>
          <a:xfrm>
            <a:off x="1962521" y="2146679"/>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0" name="Regular Pentagon 59"/>
          <p:cNvSpPr/>
          <p:nvPr/>
        </p:nvSpPr>
        <p:spPr>
          <a:xfrm>
            <a:off x="1719045" y="5077149"/>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1" name="TextBox 60"/>
          <p:cNvSpPr txBox="1"/>
          <p:nvPr/>
        </p:nvSpPr>
        <p:spPr>
          <a:xfrm>
            <a:off x="1778345" y="5130538"/>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2" name="Regular Pentagon 61"/>
          <p:cNvSpPr/>
          <p:nvPr/>
        </p:nvSpPr>
        <p:spPr>
          <a:xfrm>
            <a:off x="5036624" y="500452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3" name="TextBox 62"/>
          <p:cNvSpPr txBox="1"/>
          <p:nvPr/>
        </p:nvSpPr>
        <p:spPr>
          <a:xfrm>
            <a:off x="5095924" y="505791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4" name="Regular Pentagon 63"/>
          <p:cNvSpPr/>
          <p:nvPr/>
        </p:nvSpPr>
        <p:spPr>
          <a:xfrm>
            <a:off x="2896495"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5" name="TextBox 64"/>
          <p:cNvSpPr txBox="1"/>
          <p:nvPr/>
        </p:nvSpPr>
        <p:spPr>
          <a:xfrm>
            <a:off x="2955795"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6" name="Regular Pentagon 65"/>
          <p:cNvSpPr/>
          <p:nvPr/>
        </p:nvSpPr>
        <p:spPr>
          <a:xfrm>
            <a:off x="3637487" y="5055193"/>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7" name="TextBox 66"/>
          <p:cNvSpPr txBox="1"/>
          <p:nvPr/>
        </p:nvSpPr>
        <p:spPr>
          <a:xfrm>
            <a:off x="3696787" y="5108582"/>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68" name="Regular Pentagon 67"/>
          <p:cNvSpPr/>
          <p:nvPr/>
        </p:nvSpPr>
        <p:spPr>
          <a:xfrm>
            <a:off x="4290829" y="510551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69" name="TextBox 68"/>
          <p:cNvSpPr txBox="1"/>
          <p:nvPr/>
        </p:nvSpPr>
        <p:spPr>
          <a:xfrm>
            <a:off x="4350129" y="515890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0" name="Regular Pentagon 69"/>
          <p:cNvSpPr/>
          <p:nvPr/>
        </p:nvSpPr>
        <p:spPr>
          <a:xfrm>
            <a:off x="4455205" y="233326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71" name="TextBox 70"/>
          <p:cNvSpPr txBox="1"/>
          <p:nvPr/>
        </p:nvSpPr>
        <p:spPr>
          <a:xfrm>
            <a:off x="4514505" y="238665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79" name="Regular Pentagon 78"/>
          <p:cNvSpPr/>
          <p:nvPr/>
        </p:nvSpPr>
        <p:spPr>
          <a:xfrm>
            <a:off x="6386768" y="363973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0" name="TextBox 79"/>
          <p:cNvSpPr txBox="1"/>
          <p:nvPr/>
        </p:nvSpPr>
        <p:spPr>
          <a:xfrm>
            <a:off x="6446068" y="369312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1" name="Regular Pentagon 80"/>
          <p:cNvSpPr/>
          <p:nvPr/>
        </p:nvSpPr>
        <p:spPr>
          <a:xfrm>
            <a:off x="6889858" y="383703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2" name="TextBox 81"/>
          <p:cNvSpPr txBox="1"/>
          <p:nvPr/>
        </p:nvSpPr>
        <p:spPr>
          <a:xfrm>
            <a:off x="6949158" y="389042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3" name="Regular Pentagon 82"/>
          <p:cNvSpPr/>
          <p:nvPr/>
        </p:nvSpPr>
        <p:spPr>
          <a:xfrm>
            <a:off x="6528947" y="531279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4" name="TextBox 83"/>
          <p:cNvSpPr txBox="1"/>
          <p:nvPr/>
        </p:nvSpPr>
        <p:spPr>
          <a:xfrm>
            <a:off x="6588247" y="536618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5" name="Regular Pentagon 84"/>
          <p:cNvSpPr/>
          <p:nvPr/>
        </p:nvSpPr>
        <p:spPr>
          <a:xfrm>
            <a:off x="6528947" y="223521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6" name="TextBox 85"/>
          <p:cNvSpPr txBox="1"/>
          <p:nvPr/>
        </p:nvSpPr>
        <p:spPr>
          <a:xfrm>
            <a:off x="6588247" y="228860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7" name="Regular Pentagon 86"/>
          <p:cNvSpPr/>
          <p:nvPr/>
        </p:nvSpPr>
        <p:spPr>
          <a:xfrm>
            <a:off x="7316610" y="3425137"/>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88" name="TextBox 87"/>
          <p:cNvSpPr txBox="1"/>
          <p:nvPr/>
        </p:nvSpPr>
        <p:spPr>
          <a:xfrm>
            <a:off x="7375910" y="3478526"/>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89" name="Decagon 88"/>
          <p:cNvSpPr/>
          <p:nvPr/>
        </p:nvSpPr>
        <p:spPr>
          <a:xfrm>
            <a:off x="827599" y="324649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0" name="TextBox 89"/>
          <p:cNvSpPr txBox="1"/>
          <p:nvPr/>
        </p:nvSpPr>
        <p:spPr>
          <a:xfrm>
            <a:off x="852999" y="330251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1" name="Decagon 90"/>
          <p:cNvSpPr/>
          <p:nvPr/>
        </p:nvSpPr>
        <p:spPr>
          <a:xfrm>
            <a:off x="2768302" y="34176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2" name="TextBox 91"/>
          <p:cNvSpPr txBox="1"/>
          <p:nvPr/>
        </p:nvSpPr>
        <p:spPr>
          <a:xfrm>
            <a:off x="2793702" y="34736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93" name="Decagon 92"/>
          <p:cNvSpPr/>
          <p:nvPr/>
        </p:nvSpPr>
        <p:spPr>
          <a:xfrm>
            <a:off x="2326044" y="530012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4" name="TextBox 93"/>
          <p:cNvSpPr txBox="1"/>
          <p:nvPr/>
        </p:nvSpPr>
        <p:spPr>
          <a:xfrm>
            <a:off x="2351444" y="535613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6" name="Decagon 135"/>
          <p:cNvSpPr/>
          <p:nvPr/>
        </p:nvSpPr>
        <p:spPr>
          <a:xfrm>
            <a:off x="3110134" y="345707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7" name="TextBox 136"/>
          <p:cNvSpPr txBox="1"/>
          <p:nvPr/>
        </p:nvSpPr>
        <p:spPr>
          <a:xfrm>
            <a:off x="3135534" y="351309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38" name="Decagon 137"/>
          <p:cNvSpPr/>
          <p:nvPr/>
        </p:nvSpPr>
        <p:spPr>
          <a:xfrm>
            <a:off x="3285082" y="522317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9" name="TextBox 138"/>
          <p:cNvSpPr txBox="1"/>
          <p:nvPr/>
        </p:nvSpPr>
        <p:spPr>
          <a:xfrm>
            <a:off x="3310482" y="527919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0" name="Decagon 139"/>
          <p:cNvSpPr/>
          <p:nvPr/>
        </p:nvSpPr>
        <p:spPr>
          <a:xfrm>
            <a:off x="3406903" y="204189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1" name="TextBox 140"/>
          <p:cNvSpPr txBox="1"/>
          <p:nvPr/>
        </p:nvSpPr>
        <p:spPr>
          <a:xfrm>
            <a:off x="3432303" y="209791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2" name="Decagon 141"/>
          <p:cNvSpPr/>
          <p:nvPr/>
        </p:nvSpPr>
        <p:spPr>
          <a:xfrm>
            <a:off x="6488833" y="3637230"/>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3" name="TextBox 142"/>
          <p:cNvSpPr txBox="1"/>
          <p:nvPr/>
        </p:nvSpPr>
        <p:spPr>
          <a:xfrm>
            <a:off x="6514233" y="369324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4" name="Decagon 143"/>
          <p:cNvSpPr/>
          <p:nvPr/>
        </p:nvSpPr>
        <p:spPr>
          <a:xfrm>
            <a:off x="7008439" y="36488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5" name="TextBox 144"/>
          <p:cNvSpPr txBox="1"/>
          <p:nvPr/>
        </p:nvSpPr>
        <p:spPr>
          <a:xfrm>
            <a:off x="7033839" y="37048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6" name="Decagon 145"/>
          <p:cNvSpPr/>
          <p:nvPr/>
        </p:nvSpPr>
        <p:spPr>
          <a:xfrm>
            <a:off x="4690763" y="3312672"/>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7" name="TextBox 146"/>
          <p:cNvSpPr txBox="1"/>
          <p:nvPr/>
        </p:nvSpPr>
        <p:spPr>
          <a:xfrm>
            <a:off x="4716163" y="3368690"/>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48" name="Decagon 147"/>
          <p:cNvSpPr/>
          <p:nvPr/>
        </p:nvSpPr>
        <p:spPr>
          <a:xfrm>
            <a:off x="5066922" y="333359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9" name="TextBox 148"/>
          <p:cNvSpPr txBox="1"/>
          <p:nvPr/>
        </p:nvSpPr>
        <p:spPr>
          <a:xfrm>
            <a:off x="5092322" y="338961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0" name="Decagon 149"/>
          <p:cNvSpPr/>
          <p:nvPr/>
        </p:nvSpPr>
        <p:spPr>
          <a:xfrm>
            <a:off x="5320213" y="230313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1" name="TextBox 150"/>
          <p:cNvSpPr txBox="1"/>
          <p:nvPr/>
        </p:nvSpPr>
        <p:spPr>
          <a:xfrm>
            <a:off x="5345613" y="235915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2" name="Decagon 151"/>
          <p:cNvSpPr/>
          <p:nvPr/>
        </p:nvSpPr>
        <p:spPr>
          <a:xfrm>
            <a:off x="5857441" y="339985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3" name="TextBox 152"/>
          <p:cNvSpPr txBox="1"/>
          <p:nvPr/>
        </p:nvSpPr>
        <p:spPr>
          <a:xfrm>
            <a:off x="5882841" y="345586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4" name="Decagon 153"/>
          <p:cNvSpPr/>
          <p:nvPr/>
        </p:nvSpPr>
        <p:spPr>
          <a:xfrm>
            <a:off x="5707628" y="183268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5" name="TextBox 154"/>
          <p:cNvSpPr txBox="1"/>
          <p:nvPr/>
        </p:nvSpPr>
        <p:spPr>
          <a:xfrm>
            <a:off x="5733028" y="188870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6" name="Decagon 155"/>
          <p:cNvSpPr/>
          <p:nvPr/>
        </p:nvSpPr>
        <p:spPr>
          <a:xfrm>
            <a:off x="6145261" y="209666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7" name="TextBox 156"/>
          <p:cNvSpPr txBox="1"/>
          <p:nvPr/>
        </p:nvSpPr>
        <p:spPr>
          <a:xfrm>
            <a:off x="6170661" y="215268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58" name="Decagon 157"/>
          <p:cNvSpPr/>
          <p:nvPr/>
        </p:nvSpPr>
        <p:spPr>
          <a:xfrm>
            <a:off x="7669105" y="358522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9" name="TextBox 158"/>
          <p:cNvSpPr txBox="1"/>
          <p:nvPr/>
        </p:nvSpPr>
        <p:spPr>
          <a:xfrm>
            <a:off x="7694505" y="364124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0" name="Decagon 159"/>
          <p:cNvSpPr/>
          <p:nvPr/>
        </p:nvSpPr>
        <p:spPr>
          <a:xfrm>
            <a:off x="8045264" y="360614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1" name="TextBox 160"/>
          <p:cNvSpPr txBox="1"/>
          <p:nvPr/>
        </p:nvSpPr>
        <p:spPr>
          <a:xfrm>
            <a:off x="8070664" y="366216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2" name="Decagon 161"/>
          <p:cNvSpPr/>
          <p:nvPr/>
        </p:nvSpPr>
        <p:spPr>
          <a:xfrm>
            <a:off x="7290615" y="357721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3" name="TextBox 162"/>
          <p:cNvSpPr txBox="1"/>
          <p:nvPr/>
        </p:nvSpPr>
        <p:spPr>
          <a:xfrm>
            <a:off x="7316015" y="363323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4" name="Decagon 163"/>
          <p:cNvSpPr/>
          <p:nvPr/>
        </p:nvSpPr>
        <p:spPr>
          <a:xfrm>
            <a:off x="7853447" y="338869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5" name="TextBox 164"/>
          <p:cNvSpPr txBox="1"/>
          <p:nvPr/>
        </p:nvSpPr>
        <p:spPr>
          <a:xfrm>
            <a:off x="7878847" y="344471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6" name="Decagon 165"/>
          <p:cNvSpPr/>
          <p:nvPr/>
        </p:nvSpPr>
        <p:spPr>
          <a:xfrm>
            <a:off x="1205496" y="336944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7" name="TextBox 166"/>
          <p:cNvSpPr txBox="1"/>
          <p:nvPr/>
        </p:nvSpPr>
        <p:spPr>
          <a:xfrm>
            <a:off x="1230896" y="342545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68" name="Decagon 167"/>
          <p:cNvSpPr/>
          <p:nvPr/>
        </p:nvSpPr>
        <p:spPr>
          <a:xfrm>
            <a:off x="726090" y="4050788"/>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9" name="TextBox 168"/>
          <p:cNvSpPr txBox="1"/>
          <p:nvPr/>
        </p:nvSpPr>
        <p:spPr>
          <a:xfrm>
            <a:off x="751490" y="4106806"/>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0" name="Decagon 169"/>
          <p:cNvSpPr/>
          <p:nvPr/>
        </p:nvSpPr>
        <p:spPr>
          <a:xfrm>
            <a:off x="1082085" y="225795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1" name="TextBox 170"/>
          <p:cNvSpPr txBox="1"/>
          <p:nvPr/>
        </p:nvSpPr>
        <p:spPr>
          <a:xfrm>
            <a:off x="1107485" y="231397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2" name="Decagon 171"/>
          <p:cNvSpPr/>
          <p:nvPr/>
        </p:nvSpPr>
        <p:spPr>
          <a:xfrm>
            <a:off x="6109486" y="353454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3" name="TextBox 172"/>
          <p:cNvSpPr txBox="1"/>
          <p:nvPr/>
        </p:nvSpPr>
        <p:spPr>
          <a:xfrm>
            <a:off x="6134886" y="359056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4" name="Decagon 173"/>
          <p:cNvSpPr/>
          <p:nvPr/>
        </p:nvSpPr>
        <p:spPr>
          <a:xfrm>
            <a:off x="6483549" y="339980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5" name="TextBox 174"/>
          <p:cNvSpPr txBox="1"/>
          <p:nvPr/>
        </p:nvSpPr>
        <p:spPr>
          <a:xfrm>
            <a:off x="6508949" y="345582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6" name="Decagon 175"/>
          <p:cNvSpPr/>
          <p:nvPr/>
        </p:nvSpPr>
        <p:spPr>
          <a:xfrm>
            <a:off x="6842745" y="336719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7" name="TextBox 176"/>
          <p:cNvSpPr txBox="1"/>
          <p:nvPr/>
        </p:nvSpPr>
        <p:spPr>
          <a:xfrm>
            <a:off x="6868145" y="342321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78" name="Decagon 177"/>
          <p:cNvSpPr/>
          <p:nvPr/>
        </p:nvSpPr>
        <p:spPr>
          <a:xfrm>
            <a:off x="3138126" y="3781016"/>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9" name="TextBox 178"/>
          <p:cNvSpPr txBox="1"/>
          <p:nvPr/>
        </p:nvSpPr>
        <p:spPr>
          <a:xfrm>
            <a:off x="3170945" y="3837978"/>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0" name="Decagon 179"/>
          <p:cNvSpPr/>
          <p:nvPr/>
        </p:nvSpPr>
        <p:spPr>
          <a:xfrm>
            <a:off x="3779395" y="388908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1" name="TextBox 180"/>
          <p:cNvSpPr txBox="1"/>
          <p:nvPr/>
        </p:nvSpPr>
        <p:spPr>
          <a:xfrm>
            <a:off x="3809108" y="3948614"/>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2" name="Decagon 181"/>
          <p:cNvSpPr/>
          <p:nvPr/>
        </p:nvSpPr>
        <p:spPr>
          <a:xfrm>
            <a:off x="7462585" y="379976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3" name="TextBox 182"/>
          <p:cNvSpPr txBox="1"/>
          <p:nvPr/>
        </p:nvSpPr>
        <p:spPr>
          <a:xfrm>
            <a:off x="7487985" y="385578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4" name="Decagon 183"/>
          <p:cNvSpPr/>
          <p:nvPr/>
        </p:nvSpPr>
        <p:spPr>
          <a:xfrm>
            <a:off x="5105456" y="364054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5" name="TextBox 184"/>
          <p:cNvSpPr txBox="1"/>
          <p:nvPr/>
        </p:nvSpPr>
        <p:spPr>
          <a:xfrm>
            <a:off x="5130856" y="369655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6" name="Decagon 185"/>
          <p:cNvSpPr/>
          <p:nvPr/>
        </p:nvSpPr>
        <p:spPr>
          <a:xfrm>
            <a:off x="5543089" y="3904521"/>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7" name="TextBox 186"/>
          <p:cNvSpPr txBox="1"/>
          <p:nvPr/>
        </p:nvSpPr>
        <p:spPr>
          <a:xfrm>
            <a:off x="5568489" y="3960539"/>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88" name="Decagon 187"/>
          <p:cNvSpPr/>
          <p:nvPr/>
        </p:nvSpPr>
        <p:spPr>
          <a:xfrm>
            <a:off x="6775356" y="3936144"/>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9" name="TextBox 188"/>
          <p:cNvSpPr txBox="1"/>
          <p:nvPr/>
        </p:nvSpPr>
        <p:spPr>
          <a:xfrm>
            <a:off x="6800756" y="3992162"/>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0" name="Decagon 189"/>
          <p:cNvSpPr/>
          <p:nvPr/>
        </p:nvSpPr>
        <p:spPr>
          <a:xfrm>
            <a:off x="5770149" y="494850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1" name="TextBox 190"/>
          <p:cNvSpPr txBox="1"/>
          <p:nvPr/>
        </p:nvSpPr>
        <p:spPr>
          <a:xfrm>
            <a:off x="5795549" y="500452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2" name="Decagon 191"/>
          <p:cNvSpPr/>
          <p:nvPr/>
        </p:nvSpPr>
        <p:spPr>
          <a:xfrm>
            <a:off x="6207782" y="5212485"/>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3" name="TextBox 192"/>
          <p:cNvSpPr txBox="1"/>
          <p:nvPr/>
        </p:nvSpPr>
        <p:spPr>
          <a:xfrm>
            <a:off x="6233182" y="5268503"/>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4" name="Decagon 193"/>
          <p:cNvSpPr/>
          <p:nvPr/>
        </p:nvSpPr>
        <p:spPr>
          <a:xfrm>
            <a:off x="5930782" y="3771667"/>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5" name="TextBox 194"/>
          <p:cNvSpPr txBox="1"/>
          <p:nvPr/>
        </p:nvSpPr>
        <p:spPr>
          <a:xfrm>
            <a:off x="5956182" y="3827685"/>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6" name="Decagon 195"/>
          <p:cNvSpPr/>
          <p:nvPr/>
        </p:nvSpPr>
        <p:spPr>
          <a:xfrm>
            <a:off x="6306941" y="379259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7" name="TextBox 196"/>
          <p:cNvSpPr txBox="1"/>
          <p:nvPr/>
        </p:nvSpPr>
        <p:spPr>
          <a:xfrm>
            <a:off x="6332341" y="384861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198" name="Decagon 197"/>
          <p:cNvSpPr/>
          <p:nvPr/>
        </p:nvSpPr>
        <p:spPr>
          <a:xfrm>
            <a:off x="6744574" y="4056573"/>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9" name="TextBox 198"/>
          <p:cNvSpPr txBox="1"/>
          <p:nvPr/>
        </p:nvSpPr>
        <p:spPr>
          <a:xfrm>
            <a:off x="6769974" y="4112591"/>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0" name="Decagon 199"/>
          <p:cNvSpPr/>
          <p:nvPr/>
        </p:nvSpPr>
        <p:spPr>
          <a:xfrm>
            <a:off x="7307406" y="3868049"/>
            <a:ext cx="243642" cy="244542"/>
          </a:xfrm>
          <a:prstGeom prst="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1" name="TextBox 200"/>
          <p:cNvSpPr txBox="1"/>
          <p:nvPr/>
        </p:nvSpPr>
        <p:spPr>
          <a:xfrm>
            <a:off x="7332806" y="3924067"/>
            <a:ext cx="243641" cy="153888"/>
          </a:xfrm>
          <a:prstGeom prst="rect">
            <a:avLst/>
          </a:prstGeom>
          <a:noFill/>
        </p:spPr>
        <p:txBody>
          <a:bodyPr wrap="square" lIns="0" tIns="0" rIns="0" bIns="0" rtlCol="0" anchor="ctr" anchorCtr="0">
            <a:spAutoFit/>
          </a:bodyPr>
          <a:lstStyle/>
          <a:p>
            <a:r>
              <a:rPr lang="en-US" sz="1000" dirty="0" smtClean="0">
                <a:latin typeface="Arial"/>
                <a:cs typeface="Arial"/>
              </a:rPr>
              <a:t>Na</a:t>
            </a:r>
            <a:r>
              <a:rPr lang="en-US" sz="1000" baseline="30000" dirty="0" smtClean="0">
                <a:latin typeface="Arial"/>
                <a:cs typeface="Arial"/>
              </a:rPr>
              <a:t>+</a:t>
            </a:r>
            <a:endParaRPr lang="en-US" sz="1000" baseline="30000" dirty="0">
              <a:latin typeface="Arial"/>
              <a:cs typeface="Arial"/>
            </a:endParaRPr>
          </a:p>
        </p:txBody>
      </p:sp>
      <p:sp>
        <p:nvSpPr>
          <p:cNvPr id="202" name="TextBox 201"/>
          <p:cNvSpPr txBox="1"/>
          <p:nvPr/>
        </p:nvSpPr>
        <p:spPr>
          <a:xfrm>
            <a:off x="820337" y="5869854"/>
            <a:ext cx="6967938" cy="523220"/>
          </a:xfrm>
          <a:prstGeom prst="rect">
            <a:avLst/>
          </a:prstGeom>
          <a:noFill/>
        </p:spPr>
        <p:txBody>
          <a:bodyPr wrap="square" rtlCol="0">
            <a:spAutoFit/>
          </a:bodyPr>
          <a:lstStyle/>
          <a:p>
            <a:r>
              <a:rPr lang="en-US" sz="1400" dirty="0" smtClean="0">
                <a:latin typeface="Arial"/>
                <a:cs typeface="Arial"/>
              </a:rPr>
              <a:t>As the action potential passes down the length of the neuron, potassium ions move out of the cell to restore the resting potential.</a:t>
            </a:r>
            <a:endParaRPr lang="en-US" sz="1400" baseline="30000" dirty="0">
              <a:latin typeface="Arial"/>
              <a:cs typeface="Arial"/>
            </a:endParaRPr>
          </a:p>
        </p:txBody>
      </p:sp>
      <p:sp>
        <p:nvSpPr>
          <p:cNvPr id="203" name="Regular Pentagon 202"/>
          <p:cNvSpPr/>
          <p:nvPr/>
        </p:nvSpPr>
        <p:spPr>
          <a:xfrm>
            <a:off x="3116340" y="2060656"/>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4" name="TextBox 203"/>
          <p:cNvSpPr txBox="1"/>
          <p:nvPr/>
        </p:nvSpPr>
        <p:spPr>
          <a:xfrm>
            <a:off x="3175640" y="2114045"/>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5" name="Regular Pentagon 204"/>
          <p:cNvSpPr/>
          <p:nvPr/>
        </p:nvSpPr>
        <p:spPr>
          <a:xfrm>
            <a:off x="3619430" y="2257955"/>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06" name="TextBox 205"/>
          <p:cNvSpPr txBox="1"/>
          <p:nvPr/>
        </p:nvSpPr>
        <p:spPr>
          <a:xfrm>
            <a:off x="3678730" y="2311344"/>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07" name="Rounded Rectangle 206"/>
          <p:cNvSpPr/>
          <p:nvPr/>
        </p:nvSpPr>
        <p:spPr>
          <a:xfrm>
            <a:off x="1135368"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ounded Rectangle 207"/>
          <p:cNvSpPr/>
          <p:nvPr/>
        </p:nvSpPr>
        <p:spPr>
          <a:xfrm>
            <a:off x="1825097"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ounded Rectangle 208"/>
          <p:cNvSpPr/>
          <p:nvPr/>
        </p:nvSpPr>
        <p:spPr>
          <a:xfrm>
            <a:off x="2550622"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ounded Rectangle 209"/>
          <p:cNvSpPr/>
          <p:nvPr/>
        </p:nvSpPr>
        <p:spPr>
          <a:xfrm>
            <a:off x="3240829" y="2863012"/>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ounded Rectangle 210"/>
          <p:cNvSpPr/>
          <p:nvPr/>
        </p:nvSpPr>
        <p:spPr>
          <a:xfrm>
            <a:off x="3941817"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Rounded Rectangle 211"/>
          <p:cNvSpPr/>
          <p:nvPr/>
        </p:nvSpPr>
        <p:spPr>
          <a:xfrm>
            <a:off x="4622889"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ounded Rectangle 212"/>
          <p:cNvSpPr/>
          <p:nvPr/>
        </p:nvSpPr>
        <p:spPr>
          <a:xfrm>
            <a:off x="5348414"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ounded Rectangle 213"/>
          <p:cNvSpPr/>
          <p:nvPr/>
        </p:nvSpPr>
        <p:spPr>
          <a:xfrm>
            <a:off x="6029486"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Rounded Rectangle 214"/>
          <p:cNvSpPr/>
          <p:nvPr/>
        </p:nvSpPr>
        <p:spPr>
          <a:xfrm>
            <a:off x="6737088"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Rounded Rectangle 215"/>
          <p:cNvSpPr/>
          <p:nvPr/>
        </p:nvSpPr>
        <p:spPr>
          <a:xfrm>
            <a:off x="7418160" y="2863584"/>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133326"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823055"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48580"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238787" y="4307801"/>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3939775"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4620847"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5346372"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6027444"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6735046"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7416118" y="4308373"/>
            <a:ext cx="193991" cy="263659"/>
          </a:xfrm>
          <a:prstGeom prst="round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5848056" y="2341205"/>
            <a:ext cx="2770317" cy="2738774"/>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4" name="Regular Pentagon 243"/>
          <p:cNvSpPr/>
          <p:nvPr/>
        </p:nvSpPr>
        <p:spPr>
          <a:xfrm>
            <a:off x="916728" y="4839144"/>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45" name="TextBox 244"/>
          <p:cNvSpPr txBox="1"/>
          <p:nvPr/>
        </p:nvSpPr>
        <p:spPr>
          <a:xfrm>
            <a:off x="976028" y="4892533"/>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46" name="Regular Pentagon 245"/>
          <p:cNvSpPr/>
          <p:nvPr/>
        </p:nvSpPr>
        <p:spPr>
          <a:xfrm>
            <a:off x="2202426" y="237004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47" name="TextBox 246"/>
          <p:cNvSpPr txBox="1"/>
          <p:nvPr/>
        </p:nvSpPr>
        <p:spPr>
          <a:xfrm>
            <a:off x="2261726" y="242343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
        <p:nvSpPr>
          <p:cNvPr id="251" name="Regular Pentagon 250"/>
          <p:cNvSpPr/>
          <p:nvPr/>
        </p:nvSpPr>
        <p:spPr>
          <a:xfrm>
            <a:off x="2194970" y="5031751"/>
            <a:ext cx="227474" cy="217978"/>
          </a:xfrm>
          <a:prstGeom prst="pentag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
        <p:nvSpPr>
          <p:cNvPr id="252" name="TextBox 251"/>
          <p:cNvSpPr txBox="1"/>
          <p:nvPr/>
        </p:nvSpPr>
        <p:spPr>
          <a:xfrm>
            <a:off x="2254270" y="5085140"/>
            <a:ext cx="130378" cy="153888"/>
          </a:xfrm>
          <a:prstGeom prst="rect">
            <a:avLst/>
          </a:prstGeom>
          <a:noFill/>
        </p:spPr>
        <p:txBody>
          <a:bodyPr wrap="square" lIns="0" tIns="0" rIns="0" bIns="0" rtlCol="0" anchor="ctr" anchorCtr="0">
            <a:spAutoFit/>
          </a:bodyPr>
          <a:lstStyle/>
          <a:p>
            <a:r>
              <a:rPr lang="en-US" sz="1000" dirty="0" smtClean="0">
                <a:latin typeface="Arial"/>
                <a:cs typeface="Arial"/>
              </a:rPr>
              <a:t>K</a:t>
            </a:r>
            <a:r>
              <a:rPr lang="en-US" sz="1000" baseline="30000" dirty="0" smtClean="0">
                <a:latin typeface="Arial"/>
                <a:cs typeface="Arial"/>
              </a:rPr>
              <a:t>+</a:t>
            </a:r>
            <a:endParaRPr lang="en-US" sz="1000" baseline="30000" dirty="0">
              <a:latin typeface="Arial"/>
              <a:cs typeface="Arial"/>
            </a:endParaRPr>
          </a:p>
        </p:txBody>
      </p:sp>
    </p:spTree>
    <p:extLst>
      <p:ext uri="{BB962C8B-B14F-4D97-AF65-F5344CB8AC3E}">
        <p14:creationId xmlns:p14="http://schemas.microsoft.com/office/powerpoint/2010/main" val="34867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Transmission Between Neurons</a:t>
            </a:r>
            <a:endParaRPr lang="en-US" dirty="0">
              <a:latin typeface="Arial"/>
              <a:cs typeface="Arial"/>
            </a:endParaRPr>
          </a:p>
        </p:txBody>
      </p:sp>
      <p:sp>
        <p:nvSpPr>
          <p:cNvPr id="4" name="Pentagon 3"/>
          <p:cNvSpPr/>
          <p:nvPr/>
        </p:nvSpPr>
        <p:spPr>
          <a:xfrm>
            <a:off x="846726" y="1975463"/>
            <a:ext cx="4105339" cy="3822650"/>
          </a:xfrm>
          <a:prstGeom prst="homePlate">
            <a:avLst>
              <a:gd name="adj" fmla="val 1235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hevron 4"/>
          <p:cNvSpPr/>
          <p:nvPr/>
        </p:nvSpPr>
        <p:spPr>
          <a:xfrm>
            <a:off x="6111551" y="1975463"/>
            <a:ext cx="2843219" cy="3822650"/>
          </a:xfrm>
          <a:prstGeom prst="chevron">
            <a:avLst>
              <a:gd name="adj" fmla="val 104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Right Arrow 5"/>
          <p:cNvSpPr/>
          <p:nvPr/>
        </p:nvSpPr>
        <p:spPr>
          <a:xfrm>
            <a:off x="846726" y="1143504"/>
            <a:ext cx="2190952" cy="5490249"/>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TextBox 6"/>
          <p:cNvSpPr txBox="1"/>
          <p:nvPr/>
        </p:nvSpPr>
        <p:spPr>
          <a:xfrm>
            <a:off x="1087856" y="3272012"/>
            <a:ext cx="1528955" cy="1231106"/>
          </a:xfrm>
          <a:prstGeom prst="rect">
            <a:avLst/>
          </a:prstGeom>
          <a:noFill/>
        </p:spPr>
        <p:txBody>
          <a:bodyPr wrap="square" lIns="0" tIns="0" rIns="0" bIns="0" rtlCol="0" anchor="ctr" anchorCtr="0">
            <a:spAutoFit/>
          </a:bodyPr>
          <a:lstStyle/>
          <a:p>
            <a:r>
              <a:rPr lang="en-US" sz="2000" dirty="0" smtClean="0">
                <a:latin typeface="Arial"/>
                <a:cs typeface="Arial"/>
              </a:rPr>
              <a:t>Action Potential</a:t>
            </a:r>
          </a:p>
          <a:p>
            <a:r>
              <a:rPr lang="en-US" sz="2000" dirty="0" smtClean="0">
                <a:latin typeface="Arial"/>
                <a:cs typeface="Arial"/>
              </a:rPr>
              <a:t>(Electrical Impulse)</a:t>
            </a:r>
            <a:endParaRPr lang="en-US" sz="2000" dirty="0">
              <a:latin typeface="Arial"/>
              <a:cs typeface="Arial"/>
            </a:endParaRPr>
          </a:p>
        </p:txBody>
      </p:sp>
      <p:sp>
        <p:nvSpPr>
          <p:cNvPr id="8" name="TextBox 7"/>
          <p:cNvSpPr txBox="1"/>
          <p:nvPr/>
        </p:nvSpPr>
        <p:spPr>
          <a:xfrm>
            <a:off x="3281266" y="3535265"/>
            <a:ext cx="1332204" cy="707886"/>
          </a:xfrm>
          <a:prstGeom prst="rect">
            <a:avLst/>
          </a:prstGeom>
          <a:noFill/>
        </p:spPr>
        <p:txBody>
          <a:bodyPr wrap="square" rtlCol="0">
            <a:spAutoFit/>
          </a:bodyPr>
          <a:lstStyle/>
          <a:p>
            <a:r>
              <a:rPr lang="en-US" sz="2000" dirty="0" smtClean="0">
                <a:latin typeface="Arial"/>
                <a:cs typeface="Arial"/>
              </a:rPr>
              <a:t>Axon</a:t>
            </a:r>
          </a:p>
          <a:p>
            <a:r>
              <a:rPr lang="en-US" sz="2000" dirty="0" smtClean="0">
                <a:latin typeface="Arial"/>
                <a:cs typeface="Arial"/>
              </a:rPr>
              <a:t>Terminal</a:t>
            </a:r>
            <a:endParaRPr lang="en-US" sz="2000" dirty="0">
              <a:latin typeface="Arial"/>
              <a:cs typeface="Arial"/>
            </a:endParaRPr>
          </a:p>
        </p:txBody>
      </p:sp>
      <p:sp>
        <p:nvSpPr>
          <p:cNvPr id="9" name="TextBox 8"/>
          <p:cNvSpPr txBox="1"/>
          <p:nvPr/>
        </p:nvSpPr>
        <p:spPr>
          <a:xfrm>
            <a:off x="5074816" y="3690776"/>
            <a:ext cx="1270000" cy="400110"/>
          </a:xfrm>
          <a:prstGeom prst="rect">
            <a:avLst/>
          </a:prstGeom>
          <a:noFill/>
        </p:spPr>
        <p:txBody>
          <a:bodyPr wrap="square" rtlCol="0">
            <a:spAutoFit/>
          </a:bodyPr>
          <a:lstStyle/>
          <a:p>
            <a:r>
              <a:rPr lang="en-US" sz="2000" dirty="0" smtClean="0">
                <a:latin typeface="Arial"/>
                <a:cs typeface="Arial"/>
              </a:rPr>
              <a:t>Synapse</a:t>
            </a:r>
            <a:endParaRPr lang="en-US" sz="2000" dirty="0">
              <a:latin typeface="Arial"/>
              <a:cs typeface="Arial"/>
            </a:endParaRPr>
          </a:p>
        </p:txBody>
      </p:sp>
      <p:sp>
        <p:nvSpPr>
          <p:cNvPr id="10" name="TextBox 9"/>
          <p:cNvSpPr txBox="1"/>
          <p:nvPr/>
        </p:nvSpPr>
        <p:spPr>
          <a:xfrm>
            <a:off x="6666205" y="3607837"/>
            <a:ext cx="1912776" cy="707886"/>
          </a:xfrm>
          <a:prstGeom prst="rect">
            <a:avLst/>
          </a:prstGeom>
          <a:noFill/>
        </p:spPr>
        <p:txBody>
          <a:bodyPr wrap="square" rtlCol="0">
            <a:spAutoFit/>
          </a:bodyPr>
          <a:lstStyle/>
          <a:p>
            <a:r>
              <a:rPr lang="en-US" sz="2000" dirty="0" smtClean="0">
                <a:latin typeface="Arial"/>
                <a:cs typeface="Arial"/>
              </a:rPr>
              <a:t>Dendrite of the next nerve</a:t>
            </a:r>
            <a:endParaRPr lang="en-US" sz="2000" dirty="0">
              <a:latin typeface="Arial"/>
              <a:cs typeface="Arial"/>
            </a:endParaRPr>
          </a:p>
        </p:txBody>
      </p:sp>
      <p:sp>
        <p:nvSpPr>
          <p:cNvPr id="11" name="TextBox 10"/>
          <p:cNvSpPr txBox="1"/>
          <p:nvPr/>
        </p:nvSpPr>
        <p:spPr>
          <a:xfrm>
            <a:off x="2342791" y="5999895"/>
            <a:ext cx="4630843" cy="738664"/>
          </a:xfrm>
          <a:prstGeom prst="rect">
            <a:avLst/>
          </a:prstGeom>
          <a:noFill/>
        </p:spPr>
        <p:txBody>
          <a:bodyPr wrap="square" rtlCol="0">
            <a:spAutoFit/>
          </a:bodyPr>
          <a:lstStyle/>
          <a:p>
            <a:r>
              <a:rPr lang="en-US" sz="1400" dirty="0" smtClean="0">
                <a:latin typeface="Arial"/>
                <a:cs typeface="Arial"/>
              </a:rPr>
              <a:t>An action potential travels to the end of a neuron, where the signal must cross a small gap, called the synapse, to pass to the next neuron.</a:t>
            </a:r>
            <a:endParaRPr lang="en-US" sz="1400" dirty="0">
              <a:latin typeface="Arial"/>
              <a:cs typeface="Arial"/>
            </a:endParaRPr>
          </a:p>
        </p:txBody>
      </p:sp>
    </p:spTree>
    <p:extLst>
      <p:ext uri="{BB962C8B-B14F-4D97-AF65-F5344CB8AC3E}">
        <p14:creationId xmlns:p14="http://schemas.microsoft.com/office/powerpoint/2010/main" val="15782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Transmission Between Neurons</a:t>
            </a:r>
            <a:endParaRPr lang="en-US" dirty="0">
              <a:latin typeface="Arial"/>
              <a:cs typeface="Arial"/>
            </a:endParaRPr>
          </a:p>
        </p:txBody>
      </p:sp>
      <p:sp>
        <p:nvSpPr>
          <p:cNvPr id="4" name="Pentagon 3"/>
          <p:cNvSpPr/>
          <p:nvPr/>
        </p:nvSpPr>
        <p:spPr>
          <a:xfrm>
            <a:off x="846726" y="1975463"/>
            <a:ext cx="4105339" cy="3822650"/>
          </a:xfrm>
          <a:prstGeom prst="homePlate">
            <a:avLst>
              <a:gd name="adj" fmla="val 1235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hevron 4"/>
          <p:cNvSpPr/>
          <p:nvPr/>
        </p:nvSpPr>
        <p:spPr>
          <a:xfrm>
            <a:off x="6111551" y="1975463"/>
            <a:ext cx="2843219" cy="3822650"/>
          </a:xfrm>
          <a:prstGeom prst="chevron">
            <a:avLst>
              <a:gd name="adj" fmla="val 104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Right Arrow 5"/>
          <p:cNvSpPr/>
          <p:nvPr/>
        </p:nvSpPr>
        <p:spPr>
          <a:xfrm>
            <a:off x="846726" y="1143504"/>
            <a:ext cx="2190952" cy="5490249"/>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TextBox 6"/>
          <p:cNvSpPr txBox="1"/>
          <p:nvPr/>
        </p:nvSpPr>
        <p:spPr>
          <a:xfrm>
            <a:off x="1087856" y="3272012"/>
            <a:ext cx="1528955" cy="1231106"/>
          </a:xfrm>
          <a:prstGeom prst="rect">
            <a:avLst/>
          </a:prstGeom>
          <a:noFill/>
        </p:spPr>
        <p:txBody>
          <a:bodyPr wrap="square" lIns="0" tIns="0" rIns="0" bIns="0" rtlCol="0" anchor="ctr" anchorCtr="0">
            <a:spAutoFit/>
          </a:bodyPr>
          <a:lstStyle/>
          <a:p>
            <a:r>
              <a:rPr lang="en-US" sz="2000" dirty="0" smtClean="0">
                <a:latin typeface="Arial"/>
                <a:cs typeface="Arial"/>
              </a:rPr>
              <a:t>Action Potential</a:t>
            </a:r>
          </a:p>
          <a:p>
            <a:r>
              <a:rPr lang="en-US" sz="2000" dirty="0" smtClean="0">
                <a:latin typeface="Arial"/>
                <a:cs typeface="Arial"/>
              </a:rPr>
              <a:t>(Electrical Impulse)</a:t>
            </a:r>
            <a:endParaRPr lang="en-US" sz="2000" dirty="0">
              <a:latin typeface="Arial"/>
              <a:cs typeface="Arial"/>
            </a:endParaRPr>
          </a:p>
        </p:txBody>
      </p:sp>
      <p:sp>
        <p:nvSpPr>
          <p:cNvPr id="8" name="TextBox 7"/>
          <p:cNvSpPr txBox="1"/>
          <p:nvPr/>
        </p:nvSpPr>
        <p:spPr>
          <a:xfrm>
            <a:off x="3281266" y="3535265"/>
            <a:ext cx="1332204" cy="707886"/>
          </a:xfrm>
          <a:prstGeom prst="rect">
            <a:avLst/>
          </a:prstGeom>
          <a:noFill/>
        </p:spPr>
        <p:txBody>
          <a:bodyPr wrap="square" rtlCol="0">
            <a:spAutoFit/>
          </a:bodyPr>
          <a:lstStyle/>
          <a:p>
            <a:r>
              <a:rPr lang="en-US" sz="2000" dirty="0" smtClean="0">
                <a:latin typeface="Arial"/>
                <a:cs typeface="Arial"/>
              </a:rPr>
              <a:t>Axon</a:t>
            </a:r>
          </a:p>
          <a:p>
            <a:r>
              <a:rPr lang="en-US" sz="2000" dirty="0" smtClean="0">
                <a:latin typeface="Arial"/>
                <a:cs typeface="Arial"/>
              </a:rPr>
              <a:t>Terminal</a:t>
            </a:r>
            <a:endParaRPr lang="en-US" sz="2000" dirty="0">
              <a:latin typeface="Arial"/>
              <a:cs typeface="Arial"/>
            </a:endParaRPr>
          </a:p>
        </p:txBody>
      </p:sp>
      <p:sp>
        <p:nvSpPr>
          <p:cNvPr id="9" name="TextBox 8"/>
          <p:cNvSpPr txBox="1"/>
          <p:nvPr/>
        </p:nvSpPr>
        <p:spPr>
          <a:xfrm>
            <a:off x="5074816" y="3690776"/>
            <a:ext cx="1270000" cy="400110"/>
          </a:xfrm>
          <a:prstGeom prst="rect">
            <a:avLst/>
          </a:prstGeom>
          <a:noFill/>
        </p:spPr>
        <p:txBody>
          <a:bodyPr wrap="square" rtlCol="0">
            <a:spAutoFit/>
          </a:bodyPr>
          <a:lstStyle/>
          <a:p>
            <a:r>
              <a:rPr lang="en-US" sz="2000" dirty="0" smtClean="0">
                <a:latin typeface="Arial"/>
                <a:cs typeface="Arial"/>
              </a:rPr>
              <a:t>Synapse</a:t>
            </a:r>
            <a:endParaRPr lang="en-US" sz="2000" dirty="0">
              <a:latin typeface="Arial"/>
              <a:cs typeface="Arial"/>
            </a:endParaRPr>
          </a:p>
        </p:txBody>
      </p:sp>
      <p:sp>
        <p:nvSpPr>
          <p:cNvPr id="10" name="TextBox 9"/>
          <p:cNvSpPr txBox="1"/>
          <p:nvPr/>
        </p:nvSpPr>
        <p:spPr>
          <a:xfrm>
            <a:off x="6666205" y="3607837"/>
            <a:ext cx="1912776" cy="707886"/>
          </a:xfrm>
          <a:prstGeom prst="rect">
            <a:avLst/>
          </a:prstGeom>
          <a:noFill/>
        </p:spPr>
        <p:txBody>
          <a:bodyPr wrap="square" rtlCol="0">
            <a:spAutoFit/>
          </a:bodyPr>
          <a:lstStyle/>
          <a:p>
            <a:r>
              <a:rPr lang="en-US" sz="2000" dirty="0" smtClean="0">
                <a:latin typeface="Arial"/>
                <a:cs typeface="Arial"/>
              </a:rPr>
              <a:t>Dendrite of the next nerve</a:t>
            </a:r>
            <a:endParaRPr lang="en-US" sz="2000" dirty="0">
              <a:latin typeface="Arial"/>
              <a:cs typeface="Arial"/>
            </a:endParaRPr>
          </a:p>
        </p:txBody>
      </p:sp>
      <p:sp>
        <p:nvSpPr>
          <p:cNvPr id="11" name="TextBox 10"/>
          <p:cNvSpPr txBox="1"/>
          <p:nvPr/>
        </p:nvSpPr>
        <p:spPr>
          <a:xfrm>
            <a:off x="2342791" y="5999895"/>
            <a:ext cx="4630843" cy="738664"/>
          </a:xfrm>
          <a:prstGeom prst="rect">
            <a:avLst/>
          </a:prstGeom>
          <a:noFill/>
        </p:spPr>
        <p:txBody>
          <a:bodyPr wrap="square" rtlCol="0">
            <a:spAutoFit/>
          </a:bodyPr>
          <a:lstStyle/>
          <a:p>
            <a:r>
              <a:rPr lang="en-US" sz="1400" dirty="0" smtClean="0">
                <a:latin typeface="Arial"/>
                <a:cs typeface="Arial"/>
              </a:rPr>
              <a:t>The axon terminal contains chemical-filled vesicles, and the dendrite of the next nerve has receptors. The chemicals are called neurotransmitters. </a:t>
            </a:r>
            <a:endParaRPr lang="en-US" sz="1400" dirty="0">
              <a:latin typeface="Arial"/>
              <a:cs typeface="Arial"/>
            </a:endParaRPr>
          </a:p>
        </p:txBody>
      </p:sp>
      <p:sp>
        <p:nvSpPr>
          <p:cNvPr id="3" name="Oval 2"/>
          <p:cNvSpPr/>
          <p:nvPr/>
        </p:nvSpPr>
        <p:spPr>
          <a:xfrm>
            <a:off x="3404710" y="2375871"/>
            <a:ext cx="952443" cy="1007281"/>
          </a:xfrm>
          <a:prstGeom prst="ellipse">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loud 11"/>
          <p:cNvSpPr/>
          <p:nvPr/>
        </p:nvSpPr>
        <p:spPr>
          <a:xfrm>
            <a:off x="3656505" y="257294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loud 12"/>
          <p:cNvSpPr/>
          <p:nvPr/>
        </p:nvSpPr>
        <p:spPr>
          <a:xfrm>
            <a:off x="3808905" y="272534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loud 13"/>
          <p:cNvSpPr/>
          <p:nvPr/>
        </p:nvSpPr>
        <p:spPr>
          <a:xfrm>
            <a:off x="3693955" y="28221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loud 14"/>
          <p:cNvSpPr/>
          <p:nvPr/>
        </p:nvSpPr>
        <p:spPr>
          <a:xfrm>
            <a:off x="3656505" y="303014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loud 15"/>
          <p:cNvSpPr/>
          <p:nvPr/>
        </p:nvSpPr>
        <p:spPr>
          <a:xfrm>
            <a:off x="3426605" y="272534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loud 16"/>
          <p:cNvSpPr/>
          <p:nvPr/>
        </p:nvSpPr>
        <p:spPr>
          <a:xfrm>
            <a:off x="3961305" y="287774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loud 17"/>
          <p:cNvSpPr/>
          <p:nvPr/>
        </p:nvSpPr>
        <p:spPr>
          <a:xfrm>
            <a:off x="4038600" y="27432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loud 18"/>
          <p:cNvSpPr/>
          <p:nvPr/>
        </p:nvSpPr>
        <p:spPr>
          <a:xfrm>
            <a:off x="3886200" y="30480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loud 19"/>
          <p:cNvSpPr/>
          <p:nvPr/>
        </p:nvSpPr>
        <p:spPr>
          <a:xfrm>
            <a:off x="3810000" y="30480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loud 20"/>
          <p:cNvSpPr/>
          <p:nvPr/>
        </p:nvSpPr>
        <p:spPr>
          <a:xfrm>
            <a:off x="3582495" y="253245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loud 21"/>
          <p:cNvSpPr/>
          <p:nvPr/>
        </p:nvSpPr>
        <p:spPr>
          <a:xfrm>
            <a:off x="3915576" y="2602267"/>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loud 22"/>
          <p:cNvSpPr/>
          <p:nvPr/>
        </p:nvSpPr>
        <p:spPr>
          <a:xfrm>
            <a:off x="3812395" y="243391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3541555" y="292066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488573" y="4315723"/>
            <a:ext cx="952443" cy="1007281"/>
          </a:xfrm>
          <a:prstGeom prst="ellipse">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3740368" y="45128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loud 26"/>
          <p:cNvSpPr/>
          <p:nvPr/>
        </p:nvSpPr>
        <p:spPr>
          <a:xfrm>
            <a:off x="3892768" y="46652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loud 27"/>
          <p:cNvSpPr/>
          <p:nvPr/>
        </p:nvSpPr>
        <p:spPr>
          <a:xfrm>
            <a:off x="3777818" y="47619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loud 28"/>
          <p:cNvSpPr/>
          <p:nvPr/>
        </p:nvSpPr>
        <p:spPr>
          <a:xfrm>
            <a:off x="3740368" y="49700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loud 29"/>
          <p:cNvSpPr/>
          <p:nvPr/>
        </p:nvSpPr>
        <p:spPr>
          <a:xfrm>
            <a:off x="3510468" y="46652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4045168" y="481760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Cloud 31"/>
          <p:cNvSpPr/>
          <p:nvPr/>
        </p:nvSpPr>
        <p:spPr>
          <a:xfrm>
            <a:off x="4122463" y="468305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Cloud 32"/>
          <p:cNvSpPr/>
          <p:nvPr/>
        </p:nvSpPr>
        <p:spPr>
          <a:xfrm>
            <a:off x="3970063" y="498785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3893863" y="498785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Cloud 34"/>
          <p:cNvSpPr/>
          <p:nvPr/>
        </p:nvSpPr>
        <p:spPr>
          <a:xfrm>
            <a:off x="3666358" y="447230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Cloud 35"/>
          <p:cNvSpPr/>
          <p:nvPr/>
        </p:nvSpPr>
        <p:spPr>
          <a:xfrm>
            <a:off x="3999439" y="4542119"/>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Cloud 36"/>
          <p:cNvSpPr/>
          <p:nvPr/>
        </p:nvSpPr>
        <p:spPr>
          <a:xfrm>
            <a:off x="3896258" y="437376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loud 37"/>
          <p:cNvSpPr/>
          <p:nvPr/>
        </p:nvSpPr>
        <p:spPr>
          <a:xfrm>
            <a:off x="3625418" y="486051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ight Brace 38"/>
          <p:cNvSpPr/>
          <p:nvPr/>
        </p:nvSpPr>
        <p:spPr>
          <a:xfrm>
            <a:off x="6010244" y="2375871"/>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Right Brace 39"/>
          <p:cNvSpPr/>
          <p:nvPr/>
        </p:nvSpPr>
        <p:spPr>
          <a:xfrm>
            <a:off x="6078708" y="2905666"/>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ight Brace 40"/>
          <p:cNvSpPr/>
          <p:nvPr/>
        </p:nvSpPr>
        <p:spPr>
          <a:xfrm>
            <a:off x="6162644" y="3433098"/>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ight Brace 41"/>
          <p:cNvSpPr/>
          <p:nvPr/>
        </p:nvSpPr>
        <p:spPr>
          <a:xfrm>
            <a:off x="6162644" y="3893674"/>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Right Brace 42"/>
          <p:cNvSpPr/>
          <p:nvPr/>
        </p:nvSpPr>
        <p:spPr>
          <a:xfrm>
            <a:off x="6101369" y="4319980"/>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a:off x="6032810" y="4784311"/>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Right Brace 44"/>
          <p:cNvSpPr/>
          <p:nvPr/>
        </p:nvSpPr>
        <p:spPr>
          <a:xfrm>
            <a:off x="5974706" y="5189703"/>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3441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Transmission Between Neurons</a:t>
            </a:r>
            <a:endParaRPr lang="en-US" dirty="0">
              <a:latin typeface="Arial"/>
              <a:cs typeface="Arial"/>
            </a:endParaRPr>
          </a:p>
        </p:txBody>
      </p:sp>
      <p:sp>
        <p:nvSpPr>
          <p:cNvPr id="4" name="Pentagon 3"/>
          <p:cNvSpPr/>
          <p:nvPr/>
        </p:nvSpPr>
        <p:spPr>
          <a:xfrm>
            <a:off x="846726" y="1975463"/>
            <a:ext cx="4105339" cy="3822650"/>
          </a:xfrm>
          <a:prstGeom prst="homePlate">
            <a:avLst>
              <a:gd name="adj" fmla="val 1235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hevron 4"/>
          <p:cNvSpPr/>
          <p:nvPr/>
        </p:nvSpPr>
        <p:spPr>
          <a:xfrm>
            <a:off x="6111551" y="1975463"/>
            <a:ext cx="2843219" cy="3822650"/>
          </a:xfrm>
          <a:prstGeom prst="chevron">
            <a:avLst>
              <a:gd name="adj" fmla="val 104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Right Arrow 5"/>
          <p:cNvSpPr/>
          <p:nvPr/>
        </p:nvSpPr>
        <p:spPr>
          <a:xfrm>
            <a:off x="846726" y="1143504"/>
            <a:ext cx="3766744" cy="5490249"/>
          </a:xfrm>
          <a:prstGeom prst="rightArrow">
            <a:avLst/>
          </a:prstGeom>
          <a:gradFill flip="none" rotWithShape="1">
            <a:gsLst>
              <a:gs pos="0">
                <a:schemeClr val="accent2">
                  <a:tint val="100000"/>
                  <a:shade val="100000"/>
                  <a:satMod val="130000"/>
                  <a:alpha val="45000"/>
                </a:schemeClr>
              </a:gs>
              <a:gs pos="100000">
                <a:schemeClr val="accent2">
                  <a:tint val="50000"/>
                  <a:shade val="100000"/>
                  <a:satMod val="350000"/>
                  <a:alpha val="45000"/>
                </a:schemeClr>
              </a:gs>
            </a:gsLst>
            <a:lin ang="16200000" scaled="0"/>
            <a:tileRec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TextBox 6"/>
          <p:cNvSpPr txBox="1"/>
          <p:nvPr/>
        </p:nvSpPr>
        <p:spPr>
          <a:xfrm>
            <a:off x="1087856" y="3272012"/>
            <a:ext cx="1528955" cy="1231106"/>
          </a:xfrm>
          <a:prstGeom prst="rect">
            <a:avLst/>
          </a:prstGeom>
          <a:noFill/>
        </p:spPr>
        <p:txBody>
          <a:bodyPr wrap="square" lIns="0" tIns="0" rIns="0" bIns="0" rtlCol="0" anchor="ctr" anchorCtr="0">
            <a:spAutoFit/>
          </a:bodyPr>
          <a:lstStyle/>
          <a:p>
            <a:r>
              <a:rPr lang="en-US" sz="2000" dirty="0" smtClean="0">
                <a:latin typeface="Arial"/>
                <a:cs typeface="Arial"/>
              </a:rPr>
              <a:t>Action Potential</a:t>
            </a:r>
          </a:p>
          <a:p>
            <a:r>
              <a:rPr lang="en-US" sz="2000" dirty="0" smtClean="0">
                <a:latin typeface="Arial"/>
                <a:cs typeface="Arial"/>
              </a:rPr>
              <a:t>(Electrical Impulse)</a:t>
            </a:r>
            <a:endParaRPr lang="en-US" sz="2000" dirty="0">
              <a:latin typeface="Arial"/>
              <a:cs typeface="Arial"/>
            </a:endParaRPr>
          </a:p>
        </p:txBody>
      </p:sp>
      <p:sp>
        <p:nvSpPr>
          <p:cNvPr id="8" name="TextBox 7"/>
          <p:cNvSpPr txBox="1"/>
          <p:nvPr/>
        </p:nvSpPr>
        <p:spPr>
          <a:xfrm>
            <a:off x="3281266" y="3535265"/>
            <a:ext cx="1332204" cy="707886"/>
          </a:xfrm>
          <a:prstGeom prst="rect">
            <a:avLst/>
          </a:prstGeom>
          <a:noFill/>
        </p:spPr>
        <p:txBody>
          <a:bodyPr wrap="square" rtlCol="0">
            <a:spAutoFit/>
          </a:bodyPr>
          <a:lstStyle/>
          <a:p>
            <a:r>
              <a:rPr lang="en-US" sz="2000" dirty="0" smtClean="0">
                <a:latin typeface="Arial"/>
                <a:cs typeface="Arial"/>
              </a:rPr>
              <a:t>Axon</a:t>
            </a:r>
          </a:p>
          <a:p>
            <a:r>
              <a:rPr lang="en-US" sz="2000" dirty="0" smtClean="0">
                <a:latin typeface="Arial"/>
                <a:cs typeface="Arial"/>
              </a:rPr>
              <a:t>Terminal</a:t>
            </a:r>
            <a:endParaRPr lang="en-US" sz="2000" dirty="0">
              <a:latin typeface="Arial"/>
              <a:cs typeface="Arial"/>
            </a:endParaRPr>
          </a:p>
        </p:txBody>
      </p:sp>
      <p:sp>
        <p:nvSpPr>
          <p:cNvPr id="9" name="TextBox 8"/>
          <p:cNvSpPr txBox="1"/>
          <p:nvPr/>
        </p:nvSpPr>
        <p:spPr>
          <a:xfrm>
            <a:off x="5074816" y="3690776"/>
            <a:ext cx="1270000" cy="400110"/>
          </a:xfrm>
          <a:prstGeom prst="rect">
            <a:avLst/>
          </a:prstGeom>
          <a:noFill/>
        </p:spPr>
        <p:txBody>
          <a:bodyPr wrap="square" rtlCol="0">
            <a:spAutoFit/>
          </a:bodyPr>
          <a:lstStyle/>
          <a:p>
            <a:r>
              <a:rPr lang="en-US" sz="2000" dirty="0" smtClean="0">
                <a:latin typeface="Arial"/>
                <a:cs typeface="Arial"/>
              </a:rPr>
              <a:t>Synapse</a:t>
            </a:r>
            <a:endParaRPr lang="en-US" sz="2000" dirty="0">
              <a:latin typeface="Arial"/>
              <a:cs typeface="Arial"/>
            </a:endParaRPr>
          </a:p>
        </p:txBody>
      </p:sp>
      <p:sp>
        <p:nvSpPr>
          <p:cNvPr id="10" name="TextBox 9"/>
          <p:cNvSpPr txBox="1"/>
          <p:nvPr/>
        </p:nvSpPr>
        <p:spPr>
          <a:xfrm>
            <a:off x="6666205" y="3607837"/>
            <a:ext cx="1912776" cy="707886"/>
          </a:xfrm>
          <a:prstGeom prst="rect">
            <a:avLst/>
          </a:prstGeom>
          <a:noFill/>
        </p:spPr>
        <p:txBody>
          <a:bodyPr wrap="square" rtlCol="0">
            <a:spAutoFit/>
          </a:bodyPr>
          <a:lstStyle/>
          <a:p>
            <a:r>
              <a:rPr lang="en-US" sz="2000" dirty="0" smtClean="0">
                <a:latin typeface="Arial"/>
                <a:cs typeface="Arial"/>
              </a:rPr>
              <a:t>Dendrite of the next nerve</a:t>
            </a:r>
            <a:endParaRPr lang="en-US" sz="2000" dirty="0">
              <a:latin typeface="Arial"/>
              <a:cs typeface="Arial"/>
            </a:endParaRPr>
          </a:p>
        </p:txBody>
      </p:sp>
      <p:sp>
        <p:nvSpPr>
          <p:cNvPr id="11" name="TextBox 10"/>
          <p:cNvSpPr txBox="1"/>
          <p:nvPr/>
        </p:nvSpPr>
        <p:spPr>
          <a:xfrm>
            <a:off x="846726" y="5999895"/>
            <a:ext cx="7840073" cy="523220"/>
          </a:xfrm>
          <a:prstGeom prst="rect">
            <a:avLst/>
          </a:prstGeom>
          <a:noFill/>
        </p:spPr>
        <p:txBody>
          <a:bodyPr wrap="square" rtlCol="0">
            <a:spAutoFit/>
          </a:bodyPr>
          <a:lstStyle/>
          <a:p>
            <a:r>
              <a:rPr lang="en-US" sz="1400" dirty="0" smtClean="0">
                <a:latin typeface="Arial"/>
                <a:cs typeface="Arial"/>
              </a:rPr>
              <a:t>When the impulse reaches the axon terminal, vesicles in the terminal fuse to the neuron’s membrane.  The fusing releases neurotransmitters into the synapse.</a:t>
            </a:r>
            <a:endParaRPr lang="en-US" sz="1400" dirty="0">
              <a:latin typeface="Arial"/>
              <a:cs typeface="Arial"/>
            </a:endParaRPr>
          </a:p>
        </p:txBody>
      </p:sp>
      <p:sp>
        <p:nvSpPr>
          <p:cNvPr id="39" name="Right Brace 38"/>
          <p:cNvSpPr/>
          <p:nvPr/>
        </p:nvSpPr>
        <p:spPr>
          <a:xfrm>
            <a:off x="6010244" y="2375871"/>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Right Brace 39"/>
          <p:cNvSpPr/>
          <p:nvPr/>
        </p:nvSpPr>
        <p:spPr>
          <a:xfrm>
            <a:off x="6078708" y="2905666"/>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ight Brace 40"/>
          <p:cNvSpPr/>
          <p:nvPr/>
        </p:nvSpPr>
        <p:spPr>
          <a:xfrm>
            <a:off x="6162644" y="3433098"/>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ight Brace 41"/>
          <p:cNvSpPr/>
          <p:nvPr/>
        </p:nvSpPr>
        <p:spPr>
          <a:xfrm>
            <a:off x="6162644" y="3893674"/>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Right Brace 42"/>
          <p:cNvSpPr/>
          <p:nvPr/>
        </p:nvSpPr>
        <p:spPr>
          <a:xfrm>
            <a:off x="6101369" y="4319980"/>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a:off x="6032810" y="4784311"/>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Right Brace 44"/>
          <p:cNvSpPr/>
          <p:nvPr/>
        </p:nvSpPr>
        <p:spPr>
          <a:xfrm>
            <a:off x="5974706" y="5189703"/>
            <a:ext cx="208004" cy="349477"/>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Pie 45"/>
          <p:cNvSpPr/>
          <p:nvPr/>
        </p:nvSpPr>
        <p:spPr>
          <a:xfrm rot="1491467">
            <a:off x="4202042" y="2466915"/>
            <a:ext cx="1026980" cy="919153"/>
          </a:xfrm>
          <a:prstGeom prst="pie">
            <a:avLst>
              <a:gd name="adj1" fmla="val 3084827"/>
              <a:gd name="adj2" fmla="val 1384160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7" name="Pie 46"/>
          <p:cNvSpPr/>
          <p:nvPr/>
        </p:nvSpPr>
        <p:spPr>
          <a:xfrm rot="3147459">
            <a:off x="4153335" y="4598011"/>
            <a:ext cx="1026980" cy="919153"/>
          </a:xfrm>
          <a:prstGeom prst="pie">
            <a:avLst>
              <a:gd name="adj1" fmla="val 3084827"/>
              <a:gd name="adj2" fmla="val 1384160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Cloud 11"/>
          <p:cNvSpPr/>
          <p:nvPr/>
        </p:nvSpPr>
        <p:spPr>
          <a:xfrm>
            <a:off x="4713899" y="26426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loud 12"/>
          <p:cNvSpPr/>
          <p:nvPr/>
        </p:nvSpPr>
        <p:spPr>
          <a:xfrm>
            <a:off x="4866299" y="27950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loud 13"/>
          <p:cNvSpPr/>
          <p:nvPr/>
        </p:nvSpPr>
        <p:spPr>
          <a:xfrm>
            <a:off x="4751349" y="289185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loud 14"/>
          <p:cNvSpPr/>
          <p:nvPr/>
        </p:nvSpPr>
        <p:spPr>
          <a:xfrm>
            <a:off x="4713899" y="30998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loud 15"/>
          <p:cNvSpPr/>
          <p:nvPr/>
        </p:nvSpPr>
        <p:spPr>
          <a:xfrm>
            <a:off x="4483999" y="27950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loud 16"/>
          <p:cNvSpPr/>
          <p:nvPr/>
        </p:nvSpPr>
        <p:spPr>
          <a:xfrm>
            <a:off x="5018699" y="294748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loud 17"/>
          <p:cNvSpPr/>
          <p:nvPr/>
        </p:nvSpPr>
        <p:spPr>
          <a:xfrm>
            <a:off x="5095994" y="281293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loud 18"/>
          <p:cNvSpPr/>
          <p:nvPr/>
        </p:nvSpPr>
        <p:spPr>
          <a:xfrm>
            <a:off x="4943594" y="311773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loud 19"/>
          <p:cNvSpPr/>
          <p:nvPr/>
        </p:nvSpPr>
        <p:spPr>
          <a:xfrm>
            <a:off x="4867394" y="311773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loud 20"/>
          <p:cNvSpPr/>
          <p:nvPr/>
        </p:nvSpPr>
        <p:spPr>
          <a:xfrm>
            <a:off x="4639889" y="260218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loud 21"/>
          <p:cNvSpPr/>
          <p:nvPr/>
        </p:nvSpPr>
        <p:spPr>
          <a:xfrm>
            <a:off x="4972970" y="2672003"/>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loud 22"/>
          <p:cNvSpPr/>
          <p:nvPr/>
        </p:nvSpPr>
        <p:spPr>
          <a:xfrm>
            <a:off x="4869789" y="2503650"/>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4598949" y="299039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4635304" y="48072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Cloud 26"/>
          <p:cNvSpPr/>
          <p:nvPr/>
        </p:nvSpPr>
        <p:spPr>
          <a:xfrm>
            <a:off x="4787704" y="49596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Cloud 27"/>
          <p:cNvSpPr/>
          <p:nvPr/>
        </p:nvSpPr>
        <p:spPr>
          <a:xfrm>
            <a:off x="4672754" y="505639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loud 28"/>
          <p:cNvSpPr/>
          <p:nvPr/>
        </p:nvSpPr>
        <p:spPr>
          <a:xfrm>
            <a:off x="4635304" y="52644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loud 29"/>
          <p:cNvSpPr/>
          <p:nvPr/>
        </p:nvSpPr>
        <p:spPr>
          <a:xfrm>
            <a:off x="4405404" y="49596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4940104" y="5112022"/>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Cloud 31"/>
          <p:cNvSpPr/>
          <p:nvPr/>
        </p:nvSpPr>
        <p:spPr>
          <a:xfrm>
            <a:off x="5017399" y="49774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Cloud 32"/>
          <p:cNvSpPr/>
          <p:nvPr/>
        </p:nvSpPr>
        <p:spPr>
          <a:xfrm>
            <a:off x="4864999" y="52822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4788799" y="528227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Cloud 34"/>
          <p:cNvSpPr/>
          <p:nvPr/>
        </p:nvSpPr>
        <p:spPr>
          <a:xfrm>
            <a:off x="4561294" y="4766726"/>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Cloud 35"/>
          <p:cNvSpPr/>
          <p:nvPr/>
        </p:nvSpPr>
        <p:spPr>
          <a:xfrm>
            <a:off x="4894375" y="4836541"/>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Cloud 36"/>
          <p:cNvSpPr/>
          <p:nvPr/>
        </p:nvSpPr>
        <p:spPr>
          <a:xfrm>
            <a:off x="4791194" y="4668188"/>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loud 37"/>
          <p:cNvSpPr/>
          <p:nvPr/>
        </p:nvSpPr>
        <p:spPr>
          <a:xfrm>
            <a:off x="4520354" y="5154934"/>
            <a:ext cx="229900" cy="197076"/>
          </a:xfrm>
          <a:prstGeom prst="cloud">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1092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1052</Words>
  <Application>Microsoft Macintosh PowerPoint</Application>
  <PresentationFormat>On-screen Show (4:3)</PresentationFormat>
  <Paragraphs>385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Neurons transmit and receive signals</vt:lpstr>
      <vt:lpstr>Neurons transmit and receive signals</vt:lpstr>
      <vt:lpstr>Neurons transmit and receive signals</vt:lpstr>
      <vt:lpstr>Neurons transmit and receive signals</vt:lpstr>
      <vt:lpstr>Neurons transmit and receive signals</vt:lpstr>
      <vt:lpstr>Neurons transmit and receive signals</vt:lpstr>
      <vt:lpstr>Transmission Between Neurons</vt:lpstr>
      <vt:lpstr>Transmission Between Neurons</vt:lpstr>
      <vt:lpstr>Transmission Between Neurons</vt:lpstr>
      <vt:lpstr>Transmission Between Neurons</vt:lpstr>
      <vt:lpstr>Transmission Between Neurons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Neurons transmit and receive signals</dc:title>
  <dc:creator>test7</dc:creator>
  <cp:lastModifiedBy>test7</cp:lastModifiedBy>
  <cp:revision>15</cp:revision>
  <dcterms:created xsi:type="dcterms:W3CDTF">2014-11-14T21:51:08Z</dcterms:created>
  <dcterms:modified xsi:type="dcterms:W3CDTF">2014-11-15T00:30:27Z</dcterms:modified>
</cp:coreProperties>
</file>