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2" d="100"/>
          <a:sy n="92" d="100"/>
        </p:scale>
        <p:origin x="-13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 anchor="t">
            <a:normAutofit/>
          </a:bodyPr>
          <a:lstStyle>
            <a:lvl1pPr marL="0" indent="0" algn="ctr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D2E52-0B92-2F4D-9DBD-FF11C321CD29}" type="datetimeFigureOut">
              <a:rPr lang="en-US" smtClean="0"/>
              <a:t>11/26/12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C7C0D-0048-C948-9049-92EF4D35FD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D2E52-0B92-2F4D-9DBD-FF11C321CD29}" type="datetimeFigureOut">
              <a:rPr lang="en-US" smtClean="0"/>
              <a:t>11/26/12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C7C0D-0048-C948-9049-92EF4D35FD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D2E52-0B92-2F4D-9DBD-FF11C321CD29}" type="datetimeFigureOut">
              <a:rPr lang="en-US" smtClean="0"/>
              <a:t>11/26/12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C7C0D-0048-C948-9049-92EF4D35FD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D2E52-0B92-2F4D-9DBD-FF11C321CD29}" type="datetimeFigureOut">
              <a:rPr lang="en-US" smtClean="0"/>
              <a:t>11/26/12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C7C0D-0048-C948-9049-92EF4D35FD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D2E52-0B92-2F4D-9DBD-FF11C321CD29}" type="datetimeFigureOut">
              <a:rPr lang="en-US" smtClean="0"/>
              <a:t>11/26/12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C7C0D-0048-C948-9049-92EF4D35FD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D2E52-0B92-2F4D-9DBD-FF11C321CD29}" type="datetimeFigureOut">
              <a:rPr lang="en-US" smtClean="0"/>
              <a:t>11/26/12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C7C0D-0048-C948-9049-92EF4D35FD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t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t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D2E52-0B92-2F4D-9DBD-FF11C321CD29}" type="datetimeFigureOut">
              <a:rPr lang="en-US" smtClean="0"/>
              <a:t>11/26/12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C7C0D-0048-C948-9049-92EF4D35FD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D2E52-0B92-2F4D-9DBD-FF11C321CD29}" type="datetimeFigureOut">
              <a:rPr lang="en-US" smtClean="0"/>
              <a:t>11/26/12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C7C0D-0048-C948-9049-92EF4D35FD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D2E52-0B92-2F4D-9DBD-FF11C321CD29}" type="datetimeFigureOut">
              <a:rPr lang="en-US" smtClean="0"/>
              <a:t>11/26/12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C7C0D-0048-C948-9049-92EF4D35FD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D2E52-0B92-2F4D-9DBD-FF11C321CD29}" type="datetimeFigureOut">
              <a:rPr lang="en-US" smtClean="0"/>
              <a:t>11/26/12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C7C0D-0048-C948-9049-92EF4D35FD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 anchor="t"/>
          <a:lstStyle>
            <a:lvl1pPr marL="0" indent="0">
              <a:buNone/>
              <a:defRPr sz="1400">
                <a:solidFill>
                  <a:schemeClr val="accent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D2E52-0B92-2F4D-9DBD-FF11C321CD29}" type="datetimeFigureOut">
              <a:rPr lang="en-US" smtClean="0"/>
              <a:t>11/26/12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C7C0D-0048-C948-9049-92EF4D35FD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5D2E52-0B92-2F4D-9DBD-FF11C321CD29}" type="datetimeFigureOut">
              <a:rPr lang="en-US" smtClean="0"/>
              <a:t>11/26/12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FC7C0D-0048-C948-9049-92EF4D35FD32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35430"/>
            <a:ext cx="7772400" cy="2565021"/>
          </a:xfrm>
        </p:spPr>
        <p:txBody>
          <a:bodyPr>
            <a:normAutofit/>
          </a:bodyPr>
          <a:lstStyle/>
          <a:p>
            <a:r>
              <a:rPr lang="en-US" dirty="0" smtClean="0"/>
              <a:t>Muscles of the Head &amp; Neck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55819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 descr="head__1.jp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98" t="-500" r="-470" b="11045"/>
          <a:stretch/>
        </p:blipFill>
        <p:spPr>
          <a:xfrm>
            <a:off x="2540096" y="114151"/>
            <a:ext cx="4334729" cy="6743849"/>
          </a:xfrm>
        </p:spPr>
      </p:pic>
      <p:cxnSp>
        <p:nvCxnSpPr>
          <p:cNvPr id="9" name="Straight Arrow Connector 8"/>
          <p:cNvCxnSpPr/>
          <p:nvPr/>
        </p:nvCxnSpPr>
        <p:spPr>
          <a:xfrm>
            <a:off x="1504731" y="2057169"/>
            <a:ext cx="1637516" cy="2346861"/>
          </a:xfrm>
          <a:prstGeom prst="straightConnector1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1" y="579841"/>
            <a:ext cx="218116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Obicularis</a:t>
            </a:r>
            <a:r>
              <a:rPr lang="en-US" dirty="0" smtClean="0"/>
              <a:t> </a:t>
            </a:r>
            <a:r>
              <a:rPr lang="en-US" dirty="0" err="1" smtClean="0"/>
              <a:t>Oris</a:t>
            </a:r>
            <a:r>
              <a:rPr lang="en-US" dirty="0" smtClean="0"/>
              <a:t>: circular muscle around the lips.  Protrudes lips.  “kissing muscle”</a:t>
            </a:r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 flipH="1">
            <a:off x="2181169" y="4597311"/>
            <a:ext cx="1546146" cy="66267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151854" y="4265973"/>
            <a:ext cx="191887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Buccinator</a:t>
            </a:r>
            <a:r>
              <a:rPr lang="en-US" dirty="0" smtClean="0"/>
              <a:t>: goes horizontally across the cheek-used for whistling, playing the trumpet, holds food when you chew.</a:t>
            </a:r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3851558" y="5563712"/>
            <a:ext cx="3271754" cy="77312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7233751" y="5715575"/>
            <a:ext cx="191024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Platysma</a:t>
            </a:r>
            <a:r>
              <a:rPr lang="en-US" dirty="0" smtClean="0"/>
              <a:t>: flat muscle that pulls mouth downward</a:t>
            </a:r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4389948" y="4597311"/>
            <a:ext cx="2733364" cy="15186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7233751" y="3521234"/>
            <a:ext cx="1725609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Masseter: chewing muscle (for mastication) Raises mandible to close the jaw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48551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 descr="head__1.jp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98" t="-500" r="-470" b="11045"/>
          <a:stretch/>
        </p:blipFill>
        <p:spPr>
          <a:xfrm>
            <a:off x="2540096" y="114151"/>
            <a:ext cx="4334729" cy="6743849"/>
          </a:xfrm>
        </p:spPr>
      </p:pic>
      <p:cxnSp>
        <p:nvCxnSpPr>
          <p:cNvPr id="9" name="Straight Arrow Connector 8"/>
          <p:cNvCxnSpPr/>
          <p:nvPr/>
        </p:nvCxnSpPr>
        <p:spPr>
          <a:xfrm>
            <a:off x="1504731" y="2057169"/>
            <a:ext cx="1637516" cy="2346861"/>
          </a:xfrm>
          <a:prstGeom prst="straightConnector1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1" y="579841"/>
            <a:ext cx="218116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Obicularis</a:t>
            </a:r>
            <a:r>
              <a:rPr lang="en-US" dirty="0" smtClean="0"/>
              <a:t> </a:t>
            </a:r>
            <a:r>
              <a:rPr lang="en-US" dirty="0" err="1" smtClean="0"/>
              <a:t>Oris</a:t>
            </a:r>
            <a:r>
              <a:rPr lang="en-US" dirty="0" smtClean="0"/>
              <a:t>: circular muscle around the lips.  Protrudes lips.  “kissing muscle”</a:t>
            </a:r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 flipH="1">
            <a:off x="2181169" y="4597311"/>
            <a:ext cx="1546146" cy="66267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151854" y="4265973"/>
            <a:ext cx="191887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Buccinator</a:t>
            </a:r>
            <a:r>
              <a:rPr lang="en-US" dirty="0" smtClean="0"/>
              <a:t>: goes horizontally across the cheek-used for whistling, playing the trumpet, holds food when you chew.</a:t>
            </a:r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3851558" y="5563712"/>
            <a:ext cx="3271754" cy="77312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7233751" y="5715575"/>
            <a:ext cx="191024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Platysma</a:t>
            </a:r>
            <a:r>
              <a:rPr lang="en-US" dirty="0" smtClean="0"/>
              <a:t>: flat muscle that pulls mouth downward</a:t>
            </a:r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4389948" y="4597311"/>
            <a:ext cx="2733364" cy="15186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7233751" y="3521234"/>
            <a:ext cx="1725609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Masseter: chewing muscle (for mastication) Raises mandible to close the jaw</a:t>
            </a:r>
            <a:endParaRPr lang="en-US" dirty="0"/>
          </a:p>
        </p:txBody>
      </p:sp>
      <p:cxnSp>
        <p:nvCxnSpPr>
          <p:cNvPr id="12" name="Straight Connector 11"/>
          <p:cNvCxnSpPr/>
          <p:nvPr/>
        </p:nvCxnSpPr>
        <p:spPr>
          <a:xfrm flipV="1">
            <a:off x="3851558" y="2843982"/>
            <a:ext cx="3271754" cy="11734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7357995" y="1560049"/>
            <a:ext cx="1601365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Zygomaticus</a:t>
            </a:r>
            <a:r>
              <a:rPr lang="en-US" dirty="0" smtClean="0"/>
              <a:t>: goes from the corner of mouth to cheek bone. Raises mouth edges- smile.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39779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 descr="head__1.jp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98" t="-500" r="-470" b="11045"/>
          <a:stretch/>
        </p:blipFill>
        <p:spPr>
          <a:xfrm>
            <a:off x="2540096" y="114151"/>
            <a:ext cx="4334729" cy="6743849"/>
          </a:xfrm>
        </p:spPr>
      </p:pic>
      <p:cxnSp>
        <p:nvCxnSpPr>
          <p:cNvPr id="9" name="Straight Arrow Connector 8"/>
          <p:cNvCxnSpPr/>
          <p:nvPr/>
        </p:nvCxnSpPr>
        <p:spPr>
          <a:xfrm>
            <a:off x="1504731" y="2057169"/>
            <a:ext cx="1637516" cy="2346861"/>
          </a:xfrm>
          <a:prstGeom prst="straightConnector1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1" y="579841"/>
            <a:ext cx="218116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Obicularis</a:t>
            </a:r>
            <a:r>
              <a:rPr lang="en-US" dirty="0" smtClean="0"/>
              <a:t> </a:t>
            </a:r>
            <a:r>
              <a:rPr lang="en-US" dirty="0" err="1" smtClean="0"/>
              <a:t>Oris</a:t>
            </a:r>
            <a:r>
              <a:rPr lang="en-US" dirty="0" smtClean="0"/>
              <a:t>: circular muscle around the lips.  Protrudes lips.  “kissing muscle”</a:t>
            </a:r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 flipH="1">
            <a:off x="2181169" y="4597311"/>
            <a:ext cx="1546146" cy="66267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151854" y="4265973"/>
            <a:ext cx="191887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Buccinator</a:t>
            </a:r>
            <a:r>
              <a:rPr lang="en-US" dirty="0" smtClean="0"/>
              <a:t>: goes horizontally across the cheek-used for whistling, playing the trumpet, holds food when you chew.</a:t>
            </a:r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3851558" y="5563712"/>
            <a:ext cx="3271754" cy="77312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7233751" y="5715575"/>
            <a:ext cx="191024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Platysma</a:t>
            </a:r>
            <a:r>
              <a:rPr lang="en-US" dirty="0" smtClean="0"/>
              <a:t>: flat muscle that pulls mouth downward</a:t>
            </a:r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4389948" y="4597311"/>
            <a:ext cx="2733364" cy="15186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7233751" y="3521234"/>
            <a:ext cx="1725609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Masseter: chewing muscle (for mastication) Raises mandible to close the jaw</a:t>
            </a:r>
            <a:endParaRPr lang="en-US" dirty="0"/>
          </a:p>
        </p:txBody>
      </p:sp>
      <p:cxnSp>
        <p:nvCxnSpPr>
          <p:cNvPr id="12" name="Straight Connector 11"/>
          <p:cNvCxnSpPr/>
          <p:nvPr/>
        </p:nvCxnSpPr>
        <p:spPr>
          <a:xfrm flipV="1">
            <a:off x="3851558" y="2843982"/>
            <a:ext cx="3271754" cy="11734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7357995" y="1560049"/>
            <a:ext cx="1601365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Zygomaticus</a:t>
            </a:r>
            <a:r>
              <a:rPr lang="en-US" dirty="0" smtClean="0"/>
              <a:t>: goes from the corner of mouth to cheek bone. Raises mouth edges- smile.</a:t>
            </a:r>
            <a:endParaRPr lang="en-US" dirty="0"/>
          </a:p>
        </p:txBody>
      </p:sp>
      <p:cxnSp>
        <p:nvCxnSpPr>
          <p:cNvPr id="14" name="Straight Connector 13"/>
          <p:cNvCxnSpPr/>
          <p:nvPr/>
        </p:nvCxnSpPr>
        <p:spPr>
          <a:xfrm flipV="1">
            <a:off x="5646191" y="1173488"/>
            <a:ext cx="1711804" cy="342382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V="1">
            <a:off x="5273460" y="4017470"/>
            <a:ext cx="662634" cy="3865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7357995" y="248503"/>
            <a:ext cx="1187219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Sternocleidomastoids: pair of muscles flex to bow head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4273780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 descr="head__1.jp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98" t="-500" r="-470" b="11045"/>
          <a:stretch/>
        </p:blipFill>
        <p:spPr>
          <a:xfrm>
            <a:off x="2540096" y="114151"/>
            <a:ext cx="4334729" cy="6743849"/>
          </a:xfrm>
        </p:spPr>
      </p:pic>
      <p:cxnSp>
        <p:nvCxnSpPr>
          <p:cNvPr id="9" name="Straight Arrow Connector 8"/>
          <p:cNvCxnSpPr/>
          <p:nvPr/>
        </p:nvCxnSpPr>
        <p:spPr>
          <a:xfrm>
            <a:off x="1780828" y="1352962"/>
            <a:ext cx="1458053" cy="291531"/>
          </a:xfrm>
          <a:prstGeom prst="straightConnector1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24244" y="114151"/>
            <a:ext cx="165658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err="1" smtClean="0"/>
              <a:t>Frontalis</a:t>
            </a:r>
            <a:r>
              <a:rPr lang="en-US" dirty="0" smtClean="0"/>
              <a:t>: covers the frontal bone-raises the eyebrows and wrinkles the forehead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63791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 descr="head__1.jp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98" t="-500" r="-470" b="11045"/>
          <a:stretch/>
        </p:blipFill>
        <p:spPr>
          <a:xfrm>
            <a:off x="2540096" y="114151"/>
            <a:ext cx="4334729" cy="6743849"/>
          </a:xfrm>
        </p:spPr>
      </p:pic>
      <p:cxnSp>
        <p:nvCxnSpPr>
          <p:cNvPr id="9" name="Straight Arrow Connector 8"/>
          <p:cNvCxnSpPr/>
          <p:nvPr/>
        </p:nvCxnSpPr>
        <p:spPr>
          <a:xfrm>
            <a:off x="1780828" y="1352962"/>
            <a:ext cx="1458053" cy="291531"/>
          </a:xfrm>
          <a:prstGeom prst="straightConnector1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24244" y="114151"/>
            <a:ext cx="165658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err="1" smtClean="0"/>
              <a:t>Frontalis</a:t>
            </a:r>
            <a:r>
              <a:rPr lang="en-US" dirty="0" smtClean="0"/>
              <a:t>: covers the frontal bone-raises the eyebrows and wrinkles the forehead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96440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 descr="head__1.jp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98" t="-500" r="-470" b="11045"/>
          <a:stretch/>
        </p:blipFill>
        <p:spPr>
          <a:xfrm>
            <a:off x="2540096" y="114151"/>
            <a:ext cx="4334729" cy="6743849"/>
          </a:xfrm>
        </p:spPr>
      </p:pic>
      <p:cxnSp>
        <p:nvCxnSpPr>
          <p:cNvPr id="9" name="Straight Arrow Connector 8"/>
          <p:cNvCxnSpPr/>
          <p:nvPr/>
        </p:nvCxnSpPr>
        <p:spPr>
          <a:xfrm>
            <a:off x="1780828" y="1352962"/>
            <a:ext cx="1458053" cy="291531"/>
          </a:xfrm>
          <a:prstGeom prst="straightConnector1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24244" y="114151"/>
            <a:ext cx="165658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err="1" smtClean="0"/>
              <a:t>Frontalis</a:t>
            </a:r>
            <a:r>
              <a:rPr lang="en-US" dirty="0" smtClean="0"/>
              <a:t>: covers the frontal bone-raises the eyebrows and wrinkles the forehead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219946" y="303726"/>
            <a:ext cx="1725609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Temporalis: covers the temporal bone. </a:t>
            </a:r>
          </a:p>
          <a:p>
            <a:r>
              <a:rPr lang="en-US" dirty="0" smtClean="0"/>
              <a:t>Big, fan-shaped muscle.</a:t>
            </a:r>
          </a:p>
          <a:p>
            <a:r>
              <a:rPr lang="en-US" dirty="0" smtClean="0"/>
              <a:t>Also helps to raise the mandible.</a:t>
            </a:r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5038777" y="814539"/>
            <a:ext cx="2070730" cy="143579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652022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 descr="head__1.jp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98" t="-500" r="-470" b="11045"/>
          <a:stretch/>
        </p:blipFill>
        <p:spPr>
          <a:xfrm>
            <a:off x="2540096" y="114151"/>
            <a:ext cx="4334729" cy="6743849"/>
          </a:xfrm>
        </p:spPr>
      </p:pic>
      <p:cxnSp>
        <p:nvCxnSpPr>
          <p:cNvPr id="9" name="Straight Arrow Connector 8"/>
          <p:cNvCxnSpPr/>
          <p:nvPr/>
        </p:nvCxnSpPr>
        <p:spPr>
          <a:xfrm>
            <a:off x="1780828" y="1352962"/>
            <a:ext cx="1458053" cy="291531"/>
          </a:xfrm>
          <a:prstGeom prst="straightConnector1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24244" y="114151"/>
            <a:ext cx="165658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err="1" smtClean="0"/>
              <a:t>Frontalis</a:t>
            </a:r>
            <a:r>
              <a:rPr lang="en-US" dirty="0" smtClean="0"/>
              <a:t>: covers the frontal bone-raises the eyebrows and wrinkles the forehead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219946" y="303726"/>
            <a:ext cx="1725609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Temporalis: covers the temporal bone. </a:t>
            </a:r>
          </a:p>
          <a:p>
            <a:r>
              <a:rPr lang="en-US" dirty="0" smtClean="0"/>
              <a:t>Big, fan-shaped muscle.</a:t>
            </a:r>
          </a:p>
          <a:p>
            <a:r>
              <a:rPr lang="en-US" dirty="0" smtClean="0"/>
              <a:t>Also helps to raise the mandible.</a:t>
            </a:r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5038777" y="814539"/>
            <a:ext cx="2070730" cy="143579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124244" y="2889049"/>
            <a:ext cx="153234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Obicularis</a:t>
            </a:r>
            <a:r>
              <a:rPr lang="en-US" dirty="0" smtClean="0"/>
              <a:t> oculi: runs in circles around the eye. Can close eyes, squint, blink, wink.</a:t>
            </a:r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 flipH="1">
            <a:off x="1780828" y="3230543"/>
            <a:ext cx="1458053" cy="8283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931840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 descr="head__1.jp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98" t="-500" r="-470" b="11045"/>
          <a:stretch/>
        </p:blipFill>
        <p:spPr>
          <a:xfrm>
            <a:off x="2540096" y="114151"/>
            <a:ext cx="4334729" cy="6743849"/>
          </a:xfrm>
        </p:spPr>
      </p:pic>
      <p:cxnSp>
        <p:nvCxnSpPr>
          <p:cNvPr id="9" name="Straight Arrow Connector 8"/>
          <p:cNvCxnSpPr/>
          <p:nvPr/>
        </p:nvCxnSpPr>
        <p:spPr>
          <a:xfrm>
            <a:off x="1780828" y="1352962"/>
            <a:ext cx="1458053" cy="291531"/>
          </a:xfrm>
          <a:prstGeom prst="straightConnector1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24244" y="114151"/>
            <a:ext cx="165658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err="1" smtClean="0"/>
              <a:t>Frontalis</a:t>
            </a:r>
            <a:r>
              <a:rPr lang="en-US" dirty="0" smtClean="0"/>
              <a:t>: covers the frontal bone-raises the eyebrows and wrinkles the forehead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219946" y="303726"/>
            <a:ext cx="1725609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Temporalis: covers the temporal bone. </a:t>
            </a:r>
          </a:p>
          <a:p>
            <a:r>
              <a:rPr lang="en-US" dirty="0" smtClean="0"/>
              <a:t>Big, fan-shaped muscle.</a:t>
            </a:r>
          </a:p>
          <a:p>
            <a:r>
              <a:rPr lang="en-US" dirty="0" smtClean="0"/>
              <a:t>Also helps to raise the mandible.</a:t>
            </a:r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5038777" y="814539"/>
            <a:ext cx="2070730" cy="143579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124244" y="2889049"/>
            <a:ext cx="153234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Obicularis</a:t>
            </a:r>
            <a:r>
              <a:rPr lang="en-US" dirty="0" smtClean="0"/>
              <a:t> oculi: runs in circles around the eye. Can close eyes, squint, blink, wink.</a:t>
            </a:r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 flipH="1">
            <a:off x="1780828" y="3230543"/>
            <a:ext cx="1458053" cy="8283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7330385" y="4031275"/>
            <a:ext cx="147712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Trapezius:</a:t>
            </a:r>
          </a:p>
          <a:p>
            <a:r>
              <a:rPr lang="en-US" dirty="0" smtClean="0"/>
              <a:t>(part of back muscles)</a:t>
            </a:r>
            <a:endParaRPr lang="en-US" dirty="0"/>
          </a:p>
        </p:txBody>
      </p:sp>
      <p:cxnSp>
        <p:nvCxnSpPr>
          <p:cNvPr id="13" name="Straight Connector 12"/>
          <p:cNvCxnSpPr/>
          <p:nvPr/>
        </p:nvCxnSpPr>
        <p:spPr>
          <a:xfrm flipV="1">
            <a:off x="6046533" y="4141721"/>
            <a:ext cx="1062974" cy="26230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446212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 descr="head__1.jp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98" t="-500" r="-470" b="11045"/>
          <a:stretch/>
        </p:blipFill>
        <p:spPr>
          <a:xfrm>
            <a:off x="2540096" y="114151"/>
            <a:ext cx="4334729" cy="6743849"/>
          </a:xfrm>
        </p:spPr>
      </p:pic>
      <p:cxnSp>
        <p:nvCxnSpPr>
          <p:cNvPr id="9" name="Straight Arrow Connector 8"/>
          <p:cNvCxnSpPr/>
          <p:nvPr/>
        </p:nvCxnSpPr>
        <p:spPr>
          <a:xfrm>
            <a:off x="1504731" y="2057169"/>
            <a:ext cx="1637516" cy="2346861"/>
          </a:xfrm>
          <a:prstGeom prst="straightConnector1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1" y="579841"/>
            <a:ext cx="218116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Obicularis</a:t>
            </a:r>
            <a:r>
              <a:rPr lang="en-US" dirty="0" smtClean="0"/>
              <a:t> </a:t>
            </a:r>
            <a:r>
              <a:rPr lang="en-US" dirty="0" err="1" smtClean="0"/>
              <a:t>Oris</a:t>
            </a:r>
            <a:r>
              <a:rPr lang="en-US" dirty="0" smtClean="0"/>
              <a:t>: circular muscle around the lips.  Protrudes lips.  “kissing muscle”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05429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 descr="head__1.jp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98" t="-500" r="-470" b="11045"/>
          <a:stretch/>
        </p:blipFill>
        <p:spPr>
          <a:xfrm>
            <a:off x="2540096" y="114151"/>
            <a:ext cx="4334729" cy="6743849"/>
          </a:xfrm>
        </p:spPr>
      </p:pic>
      <p:cxnSp>
        <p:nvCxnSpPr>
          <p:cNvPr id="9" name="Straight Arrow Connector 8"/>
          <p:cNvCxnSpPr/>
          <p:nvPr/>
        </p:nvCxnSpPr>
        <p:spPr>
          <a:xfrm>
            <a:off x="1504731" y="2057169"/>
            <a:ext cx="1637516" cy="2346861"/>
          </a:xfrm>
          <a:prstGeom prst="straightConnector1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1" y="579841"/>
            <a:ext cx="218116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Obicularis</a:t>
            </a:r>
            <a:r>
              <a:rPr lang="en-US" dirty="0" smtClean="0"/>
              <a:t> </a:t>
            </a:r>
            <a:r>
              <a:rPr lang="en-US" dirty="0" err="1" smtClean="0"/>
              <a:t>Oris</a:t>
            </a:r>
            <a:r>
              <a:rPr lang="en-US" dirty="0" smtClean="0"/>
              <a:t>: circular muscle around the lips.  Protrudes lips.  “kissing muscle”</a:t>
            </a:r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 flipH="1">
            <a:off x="2181169" y="4597311"/>
            <a:ext cx="1546146" cy="66267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151854" y="4265973"/>
            <a:ext cx="191887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Buccinator</a:t>
            </a:r>
            <a:r>
              <a:rPr lang="en-US" dirty="0" smtClean="0"/>
              <a:t>: goes horizontally across the cheek-used for whistling, playing the trumpet, holds food when you chew.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9838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 descr="head__1.jp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98" t="-500" r="-470" b="11045"/>
          <a:stretch/>
        </p:blipFill>
        <p:spPr>
          <a:xfrm>
            <a:off x="2540096" y="114151"/>
            <a:ext cx="4334729" cy="6743849"/>
          </a:xfrm>
        </p:spPr>
      </p:pic>
      <p:cxnSp>
        <p:nvCxnSpPr>
          <p:cNvPr id="9" name="Straight Arrow Connector 8"/>
          <p:cNvCxnSpPr/>
          <p:nvPr/>
        </p:nvCxnSpPr>
        <p:spPr>
          <a:xfrm>
            <a:off x="1504731" y="2057169"/>
            <a:ext cx="1637516" cy="2346861"/>
          </a:xfrm>
          <a:prstGeom prst="straightConnector1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1" y="579841"/>
            <a:ext cx="218116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Obicularis</a:t>
            </a:r>
            <a:r>
              <a:rPr lang="en-US" dirty="0" smtClean="0"/>
              <a:t> </a:t>
            </a:r>
            <a:r>
              <a:rPr lang="en-US" dirty="0" err="1" smtClean="0"/>
              <a:t>Oris</a:t>
            </a:r>
            <a:r>
              <a:rPr lang="en-US" dirty="0" smtClean="0"/>
              <a:t>: circular muscle around the lips.  Protrudes lips.  “kissing muscle”</a:t>
            </a:r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 flipH="1">
            <a:off x="2181169" y="4597311"/>
            <a:ext cx="1546146" cy="66267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151854" y="4265973"/>
            <a:ext cx="191887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Buccinator</a:t>
            </a:r>
            <a:r>
              <a:rPr lang="en-US" dirty="0" smtClean="0"/>
              <a:t>: goes horizontally across the cheek-used for whistling, playing the trumpet, holds food when you chew.</a:t>
            </a:r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3851558" y="5563712"/>
            <a:ext cx="3271754" cy="77312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7233751" y="5715575"/>
            <a:ext cx="191024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Platysma</a:t>
            </a:r>
            <a:r>
              <a:rPr lang="en-US" dirty="0" smtClean="0"/>
              <a:t>: flat muscle that pulls mouth downward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5117357"/>
      </p:ext>
    </p:extLst>
  </p:cSld>
  <p:clrMapOvr>
    <a:masterClrMapping/>
  </p:clrMapOvr>
</p:sld>
</file>

<file path=ppt/theme/theme1.xml><?xml version="1.0" encoding="utf-8"?>
<a:theme xmlns:a="http://schemas.openxmlformats.org/drawingml/2006/main" name="Twilight">
  <a:themeElements>
    <a:clrScheme name="Twilight">
      <a:dk1>
        <a:sysClr val="windowText" lastClr="000000"/>
      </a:dk1>
      <a:lt1>
        <a:sysClr val="window" lastClr="FFFFFF"/>
      </a:lt1>
      <a:dk2>
        <a:srgbClr val="24213E"/>
      </a:dk2>
      <a:lt2>
        <a:srgbClr val="E9EAF0"/>
      </a:lt2>
      <a:accent1>
        <a:srgbClr val="E8BC4A"/>
      </a:accent1>
      <a:accent2>
        <a:srgbClr val="83C1C6"/>
      </a:accent2>
      <a:accent3>
        <a:srgbClr val="E78D35"/>
      </a:accent3>
      <a:accent4>
        <a:srgbClr val="909CE1"/>
      </a:accent4>
      <a:accent5>
        <a:srgbClr val="839C41"/>
      </a:accent5>
      <a:accent6>
        <a:srgbClr val="CC5439"/>
      </a:accent6>
      <a:hlink>
        <a:srgbClr val="1C6CF1"/>
      </a:hlink>
      <a:folHlink>
        <a:srgbClr val="C649E0"/>
      </a:folHlink>
    </a:clrScheme>
    <a:fontScheme name="Twilight">
      <a:majorFont>
        <a:latin typeface="Corbel"/>
        <a:ea typeface=""/>
        <a:cs typeface=""/>
        <a:font script="Jpan" typeface="ヒラギノ角ゴ Pro W3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ヒラギノ角ゴ Pro W3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wiligh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 fov="600000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300000"/>
              </a:schemeClr>
            </a:gs>
            <a:gs pos="31000">
              <a:schemeClr val="bg1">
                <a:tint val="100000"/>
                <a:satMod val="300000"/>
              </a:schemeClr>
            </a:gs>
            <a:gs pos="62000">
              <a:schemeClr val="phClr">
                <a:tint val="100000"/>
                <a:shade val="100000"/>
                <a:satMod val="100000"/>
              </a:schemeClr>
            </a:gs>
            <a:gs pos="100000">
              <a:schemeClr val="phClr">
                <a:shade val="100000"/>
                <a:hueMod val="93000"/>
                <a:satMod val="50000"/>
                <a:lumMod val="2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100000"/>
                <a:satMod val="100000"/>
              </a:schemeClr>
            </a:gs>
            <a:gs pos="100000">
              <a:schemeClr val="phClr">
                <a:tint val="100000"/>
                <a:shade val="100000"/>
                <a:alpha val="100000"/>
                <a:hueMod val="100000"/>
                <a:satMod val="150000"/>
                <a:lumMod val="5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Twilight.thmx</Template>
  <TotalTime>34</TotalTime>
  <Words>512</Words>
  <Application>Microsoft Macintosh PowerPoint</Application>
  <PresentationFormat>On-screen Show (4:3)</PresentationFormat>
  <Paragraphs>40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Twilight</vt:lpstr>
      <vt:lpstr>Muscles of the Head &amp; Neck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Muscles of the Head &amp; Neck</dc:title>
  <dc:creator>test7</dc:creator>
  <cp:lastModifiedBy>test7</cp:lastModifiedBy>
  <cp:revision>4</cp:revision>
  <dcterms:created xsi:type="dcterms:W3CDTF">2012-11-26T16:18:23Z</dcterms:created>
  <dcterms:modified xsi:type="dcterms:W3CDTF">2012-11-26T16:52:38Z</dcterms:modified>
</cp:coreProperties>
</file>