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88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97F3EF-6772-EC46-A016-433A68C81474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C1B857-1879-EA48-879B-AC0EA5C461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4" y="668714"/>
            <a:ext cx="8992145" cy="711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Characteristics of Epithelial Tissue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80574"/>
            <a:ext cx="6777317" cy="1874353"/>
          </a:xfrm>
        </p:spPr>
        <p:txBody>
          <a:bodyPr>
            <a:normAutofit/>
          </a:bodyPr>
          <a:lstStyle/>
          <a:p>
            <a:r>
              <a:rPr lang="en-US" dirty="0" smtClean="0"/>
              <a:t>3. The lower surface of the epithelial cell rests on a basement membrane – a </a:t>
            </a:r>
            <a:r>
              <a:rPr lang="en-US" dirty="0" err="1" smtClean="0"/>
              <a:t>structureless</a:t>
            </a:r>
            <a:r>
              <a:rPr lang="en-US" dirty="0" smtClean="0"/>
              <a:t> glue secreted by the cell.  Attaches to the layers below it.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 descr="cuboid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54928"/>
            <a:ext cx="4296094" cy="32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3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4" y="668714"/>
            <a:ext cx="8992145" cy="711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Characteristics of Epithelial Tissue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80574"/>
            <a:ext cx="6777317" cy="18743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4. Epithelial tissue is avascular- they have no blood </a:t>
            </a:r>
            <a:r>
              <a:rPr lang="en-US" dirty="0"/>
              <a:t>s</a:t>
            </a:r>
            <a:r>
              <a:rPr lang="en-US" dirty="0" smtClean="0"/>
              <a:t>upply of their own. They depend on diffusion of nutrients and oxygen  from capillaries in the underlying tissue.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 descr="cuboid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54928"/>
            <a:ext cx="4296094" cy="32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4" y="668714"/>
            <a:ext cx="8992145" cy="711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Characteristics of Epithelial Tissue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80574"/>
            <a:ext cx="6777317" cy="1874353"/>
          </a:xfrm>
        </p:spPr>
        <p:txBody>
          <a:bodyPr>
            <a:normAutofit/>
          </a:bodyPr>
          <a:lstStyle/>
          <a:p>
            <a:r>
              <a:rPr lang="en-US" dirty="0" smtClean="0"/>
              <a:t>5. Regenerates easily!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5" name="Picture 4" descr="sk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57" y="2064002"/>
            <a:ext cx="6657452" cy="41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5" y="706249"/>
            <a:ext cx="8172483" cy="6428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Classification of Epithelial Tissue Cells</a:t>
            </a:r>
            <a:endParaRPr lang="en-US" sz="3200" dirty="0"/>
          </a:p>
        </p:txBody>
      </p:sp>
      <p:pic>
        <p:nvPicPr>
          <p:cNvPr id="4" name="Content Placeholder 3" descr="simpsquepdiagr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8889"/>
          <a:stretch>
            <a:fillRect/>
          </a:stretch>
        </p:blipFill>
        <p:spPr>
          <a:xfrm>
            <a:off x="496975" y="1349079"/>
            <a:ext cx="3581139" cy="1854146"/>
          </a:xfrm>
        </p:spPr>
      </p:pic>
      <p:pic>
        <p:nvPicPr>
          <p:cNvPr id="5" name="Picture 4" descr="Simple_Squamous_Apical_Epithelial_Tiss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5" y="3365499"/>
            <a:ext cx="3581139" cy="2389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826" y="1725717"/>
            <a:ext cx="3961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Squamous Epithelium: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Looks like fish scales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Rests on basement membrane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Thin membrane, good for diffusion and exchange of nutrients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Found in alveoli (lungs) and capillaries (blood vessels)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6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5" y="706249"/>
            <a:ext cx="8172483" cy="64283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4C600"/>
                </a:solidFill>
              </a:rPr>
              <a:t>Classification of Epithelial Tissue Cells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8" y="1349079"/>
            <a:ext cx="3326393" cy="18541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5" y="3402813"/>
            <a:ext cx="3581139" cy="2314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826" y="1725717"/>
            <a:ext cx="3961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Cuboidal Epithelium: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Shaped like dice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Rest on basement membrane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They are common in ducts and glands (like salivary glands) and kidney tubules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45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5" y="706249"/>
            <a:ext cx="8172483" cy="6428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Classification of Epithelial Tissue Cells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6" y="1349079"/>
            <a:ext cx="3581138" cy="2053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6" y="3402813"/>
            <a:ext cx="3085997" cy="2314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826" y="1725717"/>
            <a:ext cx="39619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Columnar Epithelium: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Found in entire digestive tract, from stomach to anus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Found in mucous membranes that line body cavities open to outside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May have cilia to trap dust and particles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362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5" y="706249"/>
            <a:ext cx="8172483" cy="6428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Classification of Epithelial Tissue Cells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0" y="1349079"/>
            <a:ext cx="2816549" cy="2053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6" y="3560510"/>
            <a:ext cx="3085997" cy="2306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826" y="1349079"/>
            <a:ext cx="3961998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Pseudo Stratified Epithelium: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Really one layer- looks like multiple layers but all are attached to basement membrane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Not all reach surface, cells have different heights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May have cilia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Function in absorption and secretion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Line most of the respiratory tract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80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5" y="706249"/>
            <a:ext cx="8172483" cy="6428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Classification of Epithelial Tissue Cells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8" y="1349079"/>
            <a:ext cx="2738312" cy="2053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6" y="3562660"/>
            <a:ext cx="3085997" cy="2302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826" y="1349079"/>
            <a:ext cx="39619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Stratified Squamous Epithelium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Apical layer squamous cells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Most common stratified epithelium in body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Near basement membrane, cells are more cuboidal or columnar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Found on surfaces that have a lot of abuse or friction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591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5" y="706249"/>
            <a:ext cx="8172483" cy="6428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Classification of Epithelial Tissue Cells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07460" y="1349079"/>
            <a:ext cx="3961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Stratified Cuboidal Epithelium: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Usually only two layers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Rare in body, but can be found in large glands and ducts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3" y="3765176"/>
            <a:ext cx="3448424" cy="2586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3" y="1524746"/>
            <a:ext cx="3453541" cy="22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4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5" y="706249"/>
            <a:ext cx="8172483" cy="6428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Classification of Epithelial Tissue Cells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10826" y="1349079"/>
            <a:ext cx="3961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Stratified Columnar Epithelium: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Apical cells columnar, inner cells vary in size and shape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Rare in body, but can be found in large glands and ducts</a:t>
            </a:r>
            <a:endParaRPr lang="en-US" sz="2400" dirty="0"/>
          </a:p>
        </p:txBody>
      </p:sp>
      <p:pic>
        <p:nvPicPr>
          <p:cNvPr id="7" name="Picture 6" descr="stratified_column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560108"/>
            <a:ext cx="3889188" cy="2916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t="20147" r="22696" b="20441"/>
          <a:stretch/>
        </p:blipFill>
        <p:spPr>
          <a:xfrm>
            <a:off x="994516" y="1349078"/>
            <a:ext cx="2676531" cy="21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80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Histology- The Study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843982"/>
            <a:ext cx="6777317" cy="298864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Groups of tissues that are similar in structure and function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15936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5" y="706249"/>
            <a:ext cx="8172483" cy="6428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Classification of Epithelial Tissue Cells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10826" y="1349079"/>
            <a:ext cx="3961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Stratified Transitional Epithelium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Apical layer is squamous when stretched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Highly specialized and modified for stretching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Found in places that need to stretch like the urinary bladder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Bottom layer is usually cuboidal or columnar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5" y="1844862"/>
            <a:ext cx="3335437" cy="2163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4" y="4008673"/>
            <a:ext cx="3335437" cy="22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6152"/>
            <a:ext cx="7024744" cy="707256"/>
          </a:xfrm>
        </p:spPr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pic>
        <p:nvPicPr>
          <p:cNvPr id="4" name="Content Placeholder 3" descr="epthelial tissue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r="447" b="11598"/>
          <a:stretch/>
        </p:blipFill>
        <p:spPr>
          <a:xfrm>
            <a:off x="1043490" y="1463408"/>
            <a:ext cx="4638436" cy="3102003"/>
          </a:xfrm>
        </p:spPr>
      </p:pic>
      <p:sp>
        <p:nvSpPr>
          <p:cNvPr id="5" name="TextBox 4"/>
          <p:cNvSpPr txBox="1"/>
          <p:nvPr/>
        </p:nvSpPr>
        <p:spPr>
          <a:xfrm>
            <a:off x="1043490" y="4818202"/>
            <a:ext cx="70247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Epithelial Tissue: cover outside surfaces and surfaces exposed to outside. Ex. Inside of mouth, nose intestines, rectum, skin.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187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78637"/>
            <a:ext cx="7024744" cy="698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pic>
        <p:nvPicPr>
          <p:cNvPr id="4" name="Content Placeholder 3" descr="SkeletalMuscle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>
            <a:off x="1043490" y="1376689"/>
            <a:ext cx="5793744" cy="2999729"/>
          </a:xfrm>
        </p:spPr>
      </p:pic>
      <p:sp>
        <p:nvSpPr>
          <p:cNvPr id="5" name="TextBox 4"/>
          <p:cNvSpPr txBox="1"/>
          <p:nvPr/>
        </p:nvSpPr>
        <p:spPr>
          <a:xfrm>
            <a:off x="1043490" y="4603828"/>
            <a:ext cx="57485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Muscle tissue: Causes movement of bones, movement of heart, movement of blood vessels, intestines, esophagus.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82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4092"/>
            <a:ext cx="7024744" cy="6244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pic>
        <p:nvPicPr>
          <p:cNvPr id="4" name="Content Placeholder 3" descr="areolar_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5" b="17645"/>
          <a:stretch>
            <a:fillRect/>
          </a:stretch>
        </p:blipFill>
        <p:spPr>
          <a:xfrm>
            <a:off x="1043490" y="1328513"/>
            <a:ext cx="5511312" cy="2853499"/>
          </a:xfrm>
        </p:spPr>
      </p:pic>
      <p:sp>
        <p:nvSpPr>
          <p:cNvPr id="5" name="TextBox 4"/>
          <p:cNvSpPr txBox="1"/>
          <p:nvPr/>
        </p:nvSpPr>
        <p:spPr>
          <a:xfrm>
            <a:off x="1043490" y="4555893"/>
            <a:ext cx="73636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.</a:t>
            </a:r>
            <a:r>
              <a:rPr lang="en-US" sz="2400" dirty="0" smtClean="0"/>
              <a:t> Connective tissue: most common in the body. Supports organs, covers muscle, connects bones and organs.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88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37220"/>
            <a:ext cx="7024744" cy="780888"/>
          </a:xfrm>
        </p:spPr>
        <p:txBody>
          <a:bodyPr>
            <a:normAutofit/>
          </a:bodyPr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pic>
        <p:nvPicPr>
          <p:cNvPr id="4" name="Content Placeholder 3" descr="nervous_tissu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b="9285"/>
          <a:stretch>
            <a:fillRect/>
          </a:stretch>
        </p:blipFill>
        <p:spPr>
          <a:xfrm>
            <a:off x="1042989" y="1417638"/>
            <a:ext cx="4202862" cy="2737915"/>
          </a:xfrm>
        </p:spPr>
      </p:pic>
      <p:sp>
        <p:nvSpPr>
          <p:cNvPr id="6" name="TextBox 5"/>
          <p:cNvSpPr txBox="1"/>
          <p:nvPr/>
        </p:nvSpPr>
        <p:spPr>
          <a:xfrm>
            <a:off x="1042989" y="4693951"/>
            <a:ext cx="6894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Nervous tissue: controls the body.  Important in homeostasis.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971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4" y="668714"/>
            <a:ext cx="8992145" cy="711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Characteristics of Epithelial Tissue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80575"/>
            <a:ext cx="6777317" cy="1794746"/>
          </a:xfrm>
        </p:spPr>
        <p:txBody>
          <a:bodyPr/>
          <a:lstStyle/>
          <a:p>
            <a:r>
              <a:rPr lang="en-US" dirty="0" smtClean="0"/>
              <a:t>1. Fits tightly to form continuous sheets.  Neighboring cells are tightly bound together by cell junctions.  (to keep fluid from going between cells)</a:t>
            </a:r>
          </a:p>
          <a:p>
            <a:endParaRPr lang="en-US" dirty="0"/>
          </a:p>
        </p:txBody>
      </p:sp>
      <p:pic>
        <p:nvPicPr>
          <p:cNvPr id="4" name="Picture 3" descr="cuboid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54928"/>
            <a:ext cx="4296094" cy="32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2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4" y="668714"/>
            <a:ext cx="8992145" cy="7118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Characteristics of Epithelial Tissue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80574"/>
            <a:ext cx="6777317" cy="18743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2. Epithelial membranes have a free edge unattached to other tissues or organs – called </a:t>
            </a:r>
            <a:r>
              <a:rPr lang="en-US" u="sng" dirty="0" smtClean="0"/>
              <a:t>apical surface</a:t>
            </a:r>
            <a:r>
              <a:rPr lang="en-US" dirty="0" smtClean="0"/>
              <a:t>.  The apical surface is exposed to the body’s exterior or the cavity of an internal organ, like the urinary bladder.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 descr="cuboid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54928"/>
            <a:ext cx="4296094" cy="32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06249"/>
            <a:ext cx="7024744" cy="642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apical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53367"/>
            <a:ext cx="6777317" cy="1297335"/>
          </a:xfrm>
        </p:spPr>
        <p:txBody>
          <a:bodyPr/>
          <a:lstStyle/>
          <a:p>
            <a:r>
              <a:rPr lang="en-US" dirty="0" smtClean="0"/>
              <a:t>Some apical surfaces are slick and smooth, some have cilia (long hairs), or microvilli (short </a:t>
            </a:r>
            <a:r>
              <a:rPr lang="en-US" dirty="0" err="1" smtClean="0"/>
              <a:t>infoldings</a:t>
            </a:r>
            <a:r>
              <a:rPr lang="en-US" dirty="0" smtClean="0"/>
              <a:t> of membrane).</a:t>
            </a:r>
            <a:endParaRPr lang="en-US" dirty="0"/>
          </a:p>
        </p:txBody>
      </p:sp>
      <p:pic>
        <p:nvPicPr>
          <p:cNvPr id="4" name="Picture 3" descr="Epithelial_Tissue cili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117" y="3482360"/>
            <a:ext cx="2828348" cy="2968047"/>
          </a:xfrm>
          <a:prstGeom prst="rect">
            <a:avLst/>
          </a:prstGeom>
        </p:spPr>
      </p:pic>
      <p:pic>
        <p:nvPicPr>
          <p:cNvPr id="5" name="Picture 4" descr="microvil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34" y="3552209"/>
            <a:ext cx="4448539" cy="28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51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118</TotalTime>
  <Words>588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Histology</vt:lpstr>
      <vt:lpstr>Histology- The Study of Tissues</vt:lpstr>
      <vt:lpstr>Epithelial tissue</vt:lpstr>
      <vt:lpstr>Muscle tissue</vt:lpstr>
      <vt:lpstr>Connective tissue</vt:lpstr>
      <vt:lpstr>Nervous Tissue</vt:lpstr>
      <vt:lpstr>General Characteristics of Epithelial Tissue</vt:lpstr>
      <vt:lpstr>General Characteristics of Epithelial Tissue</vt:lpstr>
      <vt:lpstr>Characteristics of apical surface</vt:lpstr>
      <vt:lpstr>General Characteristics of Epithelial Tissue</vt:lpstr>
      <vt:lpstr>General Characteristics of Epithelial Tissue</vt:lpstr>
      <vt:lpstr>General Characteristics of Epithelial Tissue</vt:lpstr>
      <vt:lpstr>Classification of Epithelial Tissue Cells</vt:lpstr>
      <vt:lpstr>Classification of Epithelial Tissue Cells</vt:lpstr>
      <vt:lpstr>Classification of Epithelial Tissue Cells</vt:lpstr>
      <vt:lpstr>Classification of Epithelial Tissue Cells</vt:lpstr>
      <vt:lpstr>Classification of Epithelial Tissue Cells</vt:lpstr>
      <vt:lpstr>Classification of Epithelial Tissue Cells</vt:lpstr>
      <vt:lpstr>Classification of Epithelial Tissue Cells</vt:lpstr>
      <vt:lpstr>Classification of Epithelial Tissue Cells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</dc:title>
  <dc:creator>test7</dc:creator>
  <cp:lastModifiedBy>Kent Frederick Morales</cp:lastModifiedBy>
  <cp:revision>12</cp:revision>
  <dcterms:created xsi:type="dcterms:W3CDTF">2012-12-10T16:20:12Z</dcterms:created>
  <dcterms:modified xsi:type="dcterms:W3CDTF">2012-12-12T04:54:46Z</dcterms:modified>
</cp:coreProperties>
</file>